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94" r:id="rId2"/>
    <p:sldId id="1185" r:id="rId3"/>
    <p:sldId id="1184" r:id="rId4"/>
    <p:sldId id="1259" r:id="rId5"/>
    <p:sldId id="1253" r:id="rId6"/>
    <p:sldId id="1235" r:id="rId7"/>
    <p:sldId id="1264" r:id="rId8"/>
    <p:sldId id="1265" r:id="rId9"/>
    <p:sldId id="1236" r:id="rId10"/>
    <p:sldId id="1260" r:id="rId11"/>
    <p:sldId id="1238" r:id="rId12"/>
    <p:sldId id="1239" r:id="rId13"/>
    <p:sldId id="1240" r:id="rId14"/>
    <p:sldId id="1241" r:id="rId15"/>
    <p:sldId id="1266" r:id="rId16"/>
    <p:sldId id="1242" r:id="rId17"/>
    <p:sldId id="1244" r:id="rId18"/>
    <p:sldId id="1261" r:id="rId19"/>
    <p:sldId id="1267" r:id="rId20"/>
    <p:sldId id="1133" r:id="rId21"/>
    <p:sldId id="1134" r:id="rId22"/>
    <p:sldId id="1135" r:id="rId23"/>
    <p:sldId id="1197" r:id="rId24"/>
    <p:sldId id="1136" r:id="rId25"/>
    <p:sldId id="1247" r:id="rId26"/>
    <p:sldId id="1250" r:id="rId27"/>
    <p:sldId id="1137" r:id="rId28"/>
    <p:sldId id="1138" r:id="rId29"/>
    <p:sldId id="1139" r:id="rId30"/>
    <p:sldId id="1198" r:id="rId31"/>
    <p:sldId id="1252" r:id="rId32"/>
    <p:sldId id="1248" r:id="rId33"/>
    <p:sldId id="1258" r:id="rId34"/>
    <p:sldId id="1255" r:id="rId35"/>
    <p:sldId id="1262" r:id="rId36"/>
    <p:sldId id="1263" r:id="rId37"/>
    <p:sldId id="1140" r:id="rId38"/>
    <p:sldId id="1075" r:id="rId39"/>
    <p:sldId id="1226" r:id="rId40"/>
    <p:sldId id="1143" r:id="rId41"/>
    <p:sldId id="1144" r:id="rId42"/>
    <p:sldId id="1256" r:id="rId43"/>
    <p:sldId id="1145" r:id="rId44"/>
    <p:sldId id="1187" r:id="rId45"/>
    <p:sldId id="1188" r:id="rId46"/>
    <p:sldId id="1189" r:id="rId47"/>
    <p:sldId id="1190" r:id="rId48"/>
    <p:sldId id="1192" r:id="rId49"/>
    <p:sldId id="1146" r:id="rId50"/>
    <p:sldId id="1141" r:id="rId51"/>
    <p:sldId id="1257" r:id="rId52"/>
    <p:sldId id="1268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003366"/>
    <a:srgbClr val="009900"/>
    <a:srgbClr val="003399"/>
    <a:srgbClr val="FF0066"/>
    <a:srgbClr val="66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527" autoAdjust="0"/>
    <p:restoredTop sz="90586" autoAdjust="0"/>
  </p:normalViewPr>
  <p:slideViewPr>
    <p:cSldViewPr snapToGrid="0"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E35283D-8435-4526-A43F-ED38472AB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D026876-DEAA-474E-8D83-B5C99B570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7FBF24-1987-4677-B40B-F292A99617FB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371443-9741-4FD7-A9AA-073CD8CBCCEF}" type="slidenum">
              <a:rPr lang="en-US" sz="1200" b="0" smtClean="0">
                <a:cs typeface="Arial" pitchFamily="34" charset="0"/>
              </a:rPr>
              <a:pPr/>
              <a:t>10</a:t>
            </a:fld>
            <a:endParaRPr lang="en-US" sz="1200" b="0" smtClean="0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371443-9741-4FD7-A9AA-073CD8CBCCEF}" type="slidenum">
              <a:rPr lang="en-US" sz="1200" b="0" smtClean="0">
                <a:cs typeface="Arial" pitchFamily="34" charset="0"/>
              </a:rPr>
              <a:pPr/>
              <a:t>11</a:t>
            </a:fld>
            <a:endParaRPr lang="en-US" sz="1200" b="0" smtClean="0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371443-9741-4FD7-A9AA-073CD8CBCCEF}" type="slidenum">
              <a:rPr lang="en-US" sz="1200" b="0" smtClean="0">
                <a:cs typeface="Arial" pitchFamily="34" charset="0"/>
              </a:rPr>
              <a:pPr/>
              <a:t>12</a:t>
            </a:fld>
            <a:endParaRPr lang="en-US" sz="1200" b="0" smtClean="0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371443-9741-4FD7-A9AA-073CD8CBCCEF}" type="slidenum">
              <a:rPr lang="en-US" sz="1200" b="0" smtClean="0">
                <a:cs typeface="Arial" pitchFamily="34" charset="0"/>
              </a:rPr>
              <a:pPr/>
              <a:t>13</a:t>
            </a:fld>
            <a:endParaRPr lang="en-US" sz="1200" b="0" smtClean="0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371443-9741-4FD7-A9AA-073CD8CBCCEF}" type="slidenum">
              <a:rPr lang="en-US" sz="1200" b="0" smtClean="0">
                <a:cs typeface="Arial" pitchFamily="34" charset="0"/>
              </a:rPr>
              <a:pPr/>
              <a:t>14</a:t>
            </a:fld>
            <a:endParaRPr lang="en-US" sz="1200" b="0" smtClean="0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CE25-8B09-4817-BA83-70E6136004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D9564-687F-425A-B6E1-C8FFB8DEBD5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48624-BCD7-46CE-9E48-0A4D87D0246A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48624-BCD7-46CE-9E48-0A4D87D0246A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CE25-8B09-4817-BA83-70E6136004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3CD1E-353E-4EDD-A15D-75A81D510A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23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24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2C39C5-D884-4D6A-8B3D-DE5D139A120C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4A082-AD38-4D62-8CC6-8E6140A6E64C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29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30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33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35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36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2EC168-97B2-440D-8FD0-960C849F0D09}" type="slidenum">
              <a:rPr lang="en-AU" smtClean="0"/>
              <a:pPr>
                <a:defRPr/>
              </a:pPr>
              <a:t>38</a:t>
            </a:fld>
            <a:endParaRPr lang="en-A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371443-9741-4FD7-A9AA-073CD8CBCCEF}" type="slidenum">
              <a:rPr lang="en-US" sz="1200" b="0" smtClean="0">
                <a:cs typeface="Arial" pitchFamily="34" charset="0"/>
              </a:rPr>
              <a:pPr/>
              <a:t>39</a:t>
            </a:fld>
            <a:endParaRPr lang="en-US" sz="1200" b="0" smtClean="0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40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41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43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44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45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46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47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7213A3-57EC-4DFF-95DB-51EADCBBBF42}" type="slidenum">
              <a:rPr lang="en-US" sz="1200" b="0" smtClean="0"/>
              <a:pPr/>
              <a:t>48</a:t>
            </a:fld>
            <a:endParaRPr lang="en-US" sz="1200" b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C9A1C39-ABF3-4C31-9A4A-0F713056020B}" type="slidenum">
              <a:rPr lang="en-US" sz="1200" b="0"/>
              <a:pPr algn="r"/>
              <a:t>49</a:t>
            </a:fld>
            <a:endParaRPr lang="en-US" sz="1200" b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CE25-8B09-4817-BA83-70E61360047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BE80B-55D9-472F-A9DC-C07DC25B90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CE25-8B09-4817-BA83-70E6136004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AACE25-8B09-4817-BA83-70E6136004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6371443-9741-4FD7-A9AA-073CD8CBCCEF}" type="slidenum">
              <a:rPr lang="en-US" sz="1200" b="0" smtClean="0">
                <a:cs typeface="Arial" pitchFamily="34" charset="0"/>
              </a:rPr>
              <a:pPr/>
              <a:t>9</a:t>
            </a:fld>
            <a:endParaRPr lang="en-US" sz="1200" b="0" smtClean="0">
              <a:cs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BC76A-718D-4325-913F-85597605F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B0395-99E3-474A-8745-7404B744B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089C7-4E80-4019-8F82-14C019D94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55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A566E-67B7-4A75-8410-571F6291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9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9CE8-E9FA-4A38-808A-2F71A3A70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2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FCE4A-6846-476E-95F3-BBC2B1F2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55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D4890-E8BC-405D-93E3-B0CD8771C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007AC-EA38-4CAB-A6F3-B121C552F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6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3F523-A5A8-458F-AC05-738DAACA3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0C45-2FEB-4D24-9A31-3DB919E83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6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6704-94F8-4233-9457-A6221A5E1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3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B1D10-0A3B-4291-8882-A54ACFD6E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4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DC25-33F9-4B2F-930A-6004BD2B4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9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6159-9811-4257-B509-F0FC0BC8A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B368-53D6-4791-9EFB-CD480A951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7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FC91E79-511D-44D4-A43F-CADFB8593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3"/>
          <p:cNvSpPr txBox="1">
            <a:spLocks noChangeArrowheads="1"/>
          </p:cNvSpPr>
          <p:nvPr/>
        </p:nvSpPr>
        <p:spPr bwMode="auto">
          <a:xfrm>
            <a:off x="0" y="3141663"/>
            <a:ext cx="1258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1" name="Text Box 98"/>
          <p:cNvSpPr txBox="1">
            <a:spLocks noChangeArrowheads="1"/>
          </p:cNvSpPr>
          <p:nvPr/>
        </p:nvSpPr>
        <p:spPr bwMode="auto">
          <a:xfrm>
            <a:off x="177420" y="2570305"/>
            <a:ext cx="87618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Generate and gather the data</a:t>
            </a:r>
          </a:p>
          <a:p>
            <a:pPr algn="ctr"/>
            <a:endParaRPr lang="en-US" sz="32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The balance between purity and practicality</a:t>
            </a:r>
            <a:endParaRPr lang="en-US" i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3239721" y="5192924"/>
            <a:ext cx="2637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sz="24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Glenn </a:t>
            </a:r>
            <a:r>
              <a:rPr lang="en-AU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Guilfoyle </a:t>
            </a:r>
            <a:endParaRPr lang="en-AU" sz="2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388" y="0"/>
            <a:ext cx="7820167" cy="996287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Current daily visit activity rate to low side of B2B cross industry norms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2292825"/>
            <a:ext cx="8911988" cy="296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9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18" y="0"/>
            <a:ext cx="8175009" cy="996287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Visit : drive time ratio ripe for improvement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1241946"/>
            <a:ext cx="7997588" cy="270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9" y="4203510"/>
            <a:ext cx="3589361" cy="207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2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093" y="0"/>
            <a:ext cx="7861110" cy="996287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Current cost of visit higher than              B2B cross industry norms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1487607"/>
            <a:ext cx="7902054" cy="46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1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093" y="0"/>
            <a:ext cx="7861110" cy="996287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Productivity gains pitted against   increased 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RoI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expectations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9" y="1829158"/>
            <a:ext cx="7423687" cy="173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5" y="4176215"/>
            <a:ext cx="7317871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4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093" y="0"/>
            <a:ext cx="7861110" cy="996287"/>
          </a:xfrm>
        </p:spPr>
        <p:txBody>
          <a:bodyPr/>
          <a:lstStyle/>
          <a:p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StO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scenario priorities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279176"/>
            <a:ext cx="8898342" cy="262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3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Renew sales strategy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0" y="1653689"/>
            <a:ext cx="9176090" cy="42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982637" y="4436161"/>
            <a:ext cx="1228299" cy="60050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469900" y="0"/>
            <a:ext cx="8166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Value Chain structure model…..                                            for each end user – end product </a:t>
            </a:r>
          </a:p>
          <a:p>
            <a:pPr algn="ctr" eaLnBrk="1" hangingPunct="1">
              <a:spcBef>
                <a:spcPct val="20000"/>
              </a:spcBef>
            </a:pPr>
            <a:endParaRPr lang="en-US" sz="24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0" name="Oval 3"/>
          <p:cNvSpPr>
            <a:spLocks noChangeArrowheads="1"/>
          </p:cNvSpPr>
          <p:nvPr/>
        </p:nvSpPr>
        <p:spPr bwMode="auto">
          <a:xfrm>
            <a:off x="6726441" y="3038471"/>
            <a:ext cx="2288508" cy="1428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en-AU" sz="105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6624638" y="3246438"/>
            <a:ext cx="2519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Defined in terms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of where “focus player’s”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product/service is consumed 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(in its visible form) or finally</a:t>
            </a:r>
          </a:p>
          <a:p>
            <a:pPr algn="ctr" eaLnBrk="1" hangingPunct="1"/>
            <a:r>
              <a:rPr lang="en-AU" sz="11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changes ownership</a:t>
            </a:r>
          </a:p>
          <a:p>
            <a:pPr eaLnBrk="1" hangingPunct="1"/>
            <a:endParaRPr lang="en-AU" sz="11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1296596" y="3359197"/>
            <a:ext cx="1318235" cy="827895"/>
          </a:xfrm>
          <a:prstGeom prst="chevron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71461" y="3348084"/>
            <a:ext cx="1370654" cy="82789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075" y="3597275"/>
            <a:ext cx="10128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Suppliers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8138" y="3595688"/>
            <a:ext cx="7540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Makers</a:t>
            </a:r>
          </a:p>
        </p:txBody>
      </p:sp>
      <p:grpSp>
        <p:nvGrpSpPr>
          <p:cNvPr id="21519" name="Group 63"/>
          <p:cNvGrpSpPr>
            <a:grpSpLocks/>
          </p:cNvGrpSpPr>
          <p:nvPr/>
        </p:nvGrpSpPr>
        <p:grpSpPr bwMode="auto">
          <a:xfrm>
            <a:off x="2620963" y="1706563"/>
            <a:ext cx="1368425" cy="827087"/>
            <a:chOff x="1651" y="1075"/>
            <a:chExt cx="862" cy="521"/>
          </a:xfrm>
        </p:grpSpPr>
        <p:sp>
          <p:nvSpPr>
            <p:cNvPr id="2" name="Chevron 18"/>
            <p:cNvSpPr/>
            <p:nvPr/>
          </p:nvSpPr>
          <p:spPr bwMode="auto">
            <a:xfrm>
              <a:off x="1651" y="1075"/>
              <a:ext cx="830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TextBox 21"/>
            <p:cNvSpPr txBox="1"/>
            <p:nvPr/>
          </p:nvSpPr>
          <p:spPr>
            <a:xfrm>
              <a:off x="1802" y="1231"/>
              <a:ext cx="711" cy="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Wholesalers</a:t>
              </a:r>
            </a:p>
          </p:txBody>
        </p:sp>
      </p:grpSp>
      <p:grpSp>
        <p:nvGrpSpPr>
          <p:cNvPr id="21520" name="Group 59"/>
          <p:cNvGrpSpPr>
            <a:grpSpLocks/>
          </p:cNvGrpSpPr>
          <p:nvPr/>
        </p:nvGrpSpPr>
        <p:grpSpPr bwMode="auto">
          <a:xfrm>
            <a:off x="2654300" y="2706688"/>
            <a:ext cx="1333500" cy="827087"/>
            <a:chOff x="1672" y="1749"/>
            <a:chExt cx="840" cy="521"/>
          </a:xfrm>
        </p:grpSpPr>
        <p:sp>
          <p:nvSpPr>
            <p:cNvPr id="4" name="Chevron 17"/>
            <p:cNvSpPr/>
            <p:nvPr/>
          </p:nvSpPr>
          <p:spPr bwMode="auto">
            <a:xfrm>
              <a:off x="1672" y="174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22"/>
            <p:cNvSpPr txBox="1"/>
            <p:nvPr/>
          </p:nvSpPr>
          <p:spPr>
            <a:xfrm>
              <a:off x="1839" y="1922"/>
              <a:ext cx="673" cy="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Distributors</a:t>
              </a:r>
            </a:p>
          </p:txBody>
        </p:sp>
      </p:grpSp>
      <p:grpSp>
        <p:nvGrpSpPr>
          <p:cNvPr id="21521" name="Group 60"/>
          <p:cNvGrpSpPr>
            <a:grpSpLocks/>
          </p:cNvGrpSpPr>
          <p:nvPr/>
        </p:nvGrpSpPr>
        <p:grpSpPr bwMode="auto">
          <a:xfrm>
            <a:off x="2647950" y="3692525"/>
            <a:ext cx="1319213" cy="827088"/>
            <a:chOff x="1672" y="2469"/>
            <a:chExt cx="831" cy="521"/>
          </a:xfrm>
        </p:grpSpPr>
        <p:sp>
          <p:nvSpPr>
            <p:cNvPr id="6" name="Chevron 16"/>
            <p:cNvSpPr/>
            <p:nvPr/>
          </p:nvSpPr>
          <p:spPr bwMode="auto">
            <a:xfrm>
              <a:off x="1672" y="2469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1916" y="2587"/>
              <a:ext cx="429" cy="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Value</a:t>
              </a:r>
            </a:p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adders</a:t>
              </a:r>
            </a:p>
          </p:txBody>
        </p:sp>
      </p:grpSp>
      <p:grpSp>
        <p:nvGrpSpPr>
          <p:cNvPr id="21522" name="Group 61"/>
          <p:cNvGrpSpPr>
            <a:grpSpLocks/>
          </p:cNvGrpSpPr>
          <p:nvPr/>
        </p:nvGrpSpPr>
        <p:grpSpPr bwMode="auto">
          <a:xfrm>
            <a:off x="2636838" y="4708525"/>
            <a:ext cx="1319212" cy="827088"/>
            <a:chOff x="1672" y="3144"/>
            <a:chExt cx="831" cy="521"/>
          </a:xfrm>
        </p:grpSpPr>
        <p:sp>
          <p:nvSpPr>
            <p:cNvPr id="8" name="Chevron 15"/>
            <p:cNvSpPr/>
            <p:nvPr/>
          </p:nvSpPr>
          <p:spPr bwMode="auto">
            <a:xfrm>
              <a:off x="1672" y="3144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884" y="3255"/>
              <a:ext cx="55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Resellers/ brokers</a:t>
              </a:r>
            </a:p>
          </p:txBody>
        </p:sp>
      </p:grpSp>
      <p:grpSp>
        <p:nvGrpSpPr>
          <p:cNvPr id="21523" name="Group 66"/>
          <p:cNvGrpSpPr>
            <a:grpSpLocks/>
          </p:cNvGrpSpPr>
          <p:nvPr/>
        </p:nvGrpSpPr>
        <p:grpSpPr bwMode="auto">
          <a:xfrm>
            <a:off x="5392738" y="2803525"/>
            <a:ext cx="1370012" cy="827088"/>
            <a:chOff x="3223" y="1742"/>
            <a:chExt cx="863" cy="521"/>
          </a:xfrm>
        </p:grpSpPr>
        <p:sp>
          <p:nvSpPr>
            <p:cNvPr id="15" name="Chevron 14"/>
            <p:cNvSpPr/>
            <p:nvPr/>
          </p:nvSpPr>
          <p:spPr bwMode="auto">
            <a:xfrm>
              <a:off x="3223" y="1742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12" y="1846"/>
              <a:ext cx="602" cy="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B2B</a:t>
              </a:r>
            </a:p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grpSp>
        <p:nvGrpSpPr>
          <p:cNvPr id="21524" name="Group 65"/>
          <p:cNvGrpSpPr>
            <a:grpSpLocks/>
          </p:cNvGrpSpPr>
          <p:nvPr/>
        </p:nvGrpSpPr>
        <p:grpSpPr bwMode="auto">
          <a:xfrm>
            <a:off x="5441950" y="3921125"/>
            <a:ext cx="1370013" cy="827088"/>
            <a:chOff x="3254" y="2446"/>
            <a:chExt cx="863" cy="521"/>
          </a:xfrm>
        </p:grpSpPr>
        <p:sp>
          <p:nvSpPr>
            <p:cNvPr id="14" name="Chevron 13"/>
            <p:cNvSpPr/>
            <p:nvPr/>
          </p:nvSpPr>
          <p:spPr bwMode="auto">
            <a:xfrm>
              <a:off x="3254" y="2446"/>
              <a:ext cx="863" cy="521"/>
            </a:xfrm>
            <a:prstGeom prst="chevron">
              <a:avLst/>
            </a:prstGeom>
            <a:solidFill>
              <a:srgbClr val="FF99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50" y="2557"/>
              <a:ext cx="602" cy="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  B2P </a:t>
              </a:r>
            </a:p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consumers</a:t>
              </a:r>
            </a:p>
          </p:txBody>
        </p:sp>
      </p:grpSp>
      <p:sp>
        <p:nvSpPr>
          <p:cNvPr id="17" name="Chevron 16"/>
          <p:cNvSpPr/>
          <p:nvPr/>
        </p:nvSpPr>
        <p:spPr bwMode="auto">
          <a:xfrm>
            <a:off x="4050502" y="4386431"/>
            <a:ext cx="1318235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4079077" y="3377121"/>
            <a:ext cx="1318235" cy="827308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Chevron 18"/>
          <p:cNvSpPr/>
          <p:nvPr/>
        </p:nvSpPr>
        <p:spPr bwMode="auto">
          <a:xfrm>
            <a:off x="4037441" y="2381578"/>
            <a:ext cx="1317858" cy="827309"/>
          </a:xfrm>
          <a:prstGeom prst="chevron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AU" sz="10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86275" y="2606675"/>
            <a:ext cx="10429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Value adders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1975" y="3654425"/>
            <a:ext cx="9890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Installers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65638" y="4610100"/>
            <a:ext cx="8429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10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Specifiers</a:t>
            </a:r>
            <a:endParaRPr lang="en-A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537" name="Group 62"/>
          <p:cNvGrpSpPr>
            <a:grpSpLocks/>
          </p:cNvGrpSpPr>
          <p:nvPr/>
        </p:nvGrpSpPr>
        <p:grpSpPr bwMode="auto">
          <a:xfrm>
            <a:off x="2641600" y="5694363"/>
            <a:ext cx="1319213" cy="827087"/>
            <a:chOff x="1711" y="3755"/>
            <a:chExt cx="831" cy="521"/>
          </a:xfrm>
        </p:grpSpPr>
        <p:sp>
          <p:nvSpPr>
            <p:cNvPr id="16" name="Chevron 15"/>
            <p:cNvSpPr/>
            <p:nvPr/>
          </p:nvSpPr>
          <p:spPr bwMode="auto">
            <a:xfrm>
              <a:off x="1711" y="3755"/>
              <a:ext cx="831" cy="521"/>
            </a:xfrm>
            <a:prstGeom prst="chevron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AU" sz="105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8" y="3922"/>
              <a:ext cx="571" cy="1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AU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Retailers</a:t>
              </a:r>
            </a:p>
          </p:txBody>
        </p:sp>
      </p:grp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2635250" y="1125538"/>
            <a:ext cx="1212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37909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Non-buyers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 Box 58"/>
          <p:cNvSpPr txBox="1">
            <a:spLocks noChangeArrowheads="1"/>
          </p:cNvSpPr>
          <p:nvPr/>
        </p:nvSpPr>
        <p:spPr bwMode="auto">
          <a:xfrm>
            <a:off x="5365750" y="1128713"/>
            <a:ext cx="1971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1800" dirty="0"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End users</a:t>
            </a:r>
            <a:endParaRPr lang="en-US" sz="1800" dirty="0"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0" y="191068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Chains and channels environment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967"/>
            <a:ext cx="9144000" cy="264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7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 txBox="1">
            <a:spLocks noChangeArrowheads="1"/>
          </p:cNvSpPr>
          <p:nvPr/>
        </p:nvSpPr>
        <p:spPr bwMode="auto">
          <a:xfrm>
            <a:off x="0" y="2729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Sales team alignment in the                                         chains and channels environment</a:t>
            </a:r>
            <a:endParaRPr lang="en-US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537"/>
            <a:ext cx="9144000" cy="513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Generate and gather the data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0" y="1653689"/>
            <a:ext cx="9176090" cy="42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2060811" y="3985785"/>
            <a:ext cx="1228299" cy="60050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0"/>
            <a:ext cx="6700838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Next Level ….                        What we do and how we do it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65163" y="1439863"/>
            <a:ext cx="7837487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Specialise in deploying proprietary Sales System to any B2B organisation</a:t>
            </a: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map,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plan,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measure maximum 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team </a:t>
            </a: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productivity </a:t>
            </a:r>
            <a:r>
              <a:rPr lang="en-AU" sz="1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en-AU" sz="1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RoI</a:t>
            </a: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>
              <a:spcBef>
                <a:spcPct val="40000"/>
              </a:spcBef>
              <a:defRPr/>
            </a:pPr>
            <a:endParaRPr lang="en-AU" sz="1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Work collaboratively, transferring tools, skills and knowledge to our clients</a:t>
            </a: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Six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tranch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of data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392072" y="1152786"/>
            <a:ext cx="743824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PV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8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57188" y="1706563"/>
            <a:ext cx="8358187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Value 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all </a:t>
            </a: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products/services 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purchased </a:t>
            </a: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by 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each customer </a:t>
            </a:r>
            <a:endParaRPr lang="en-A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12800" lvl="1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</a:t>
            </a:r>
          </a:p>
          <a:p>
            <a:pPr marL="812800" lvl="1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indirect </a:t>
            </a: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Ideally </a:t>
            </a: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calculated 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expressed in terms of customer margin contribution 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Currency 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 </a:t>
            </a: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needs to be determined in terms of finance system practicalities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A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355600" indent="-355600">
              <a:buFontTx/>
              <a:buChar char="•"/>
              <a:defRPr/>
            </a:pP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642938" y="142875"/>
            <a:ext cx="7772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Current Value</a:t>
            </a: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143000"/>
            <a:ext cx="22717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4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285750" y="1000125"/>
            <a:ext cx="823118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>
              <a:buFont typeface="Arial" pitchFamily="34" charset="0"/>
              <a:buChar char="•"/>
              <a:defRPr/>
            </a:pPr>
            <a:endParaRPr lang="en-AU" sz="16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Method and period of data collection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Snapshot – does not attempt to account for growth/trend at point in time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should be attained for every customer over defined </a:t>
            </a: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period</a:t>
            </a:r>
          </a:p>
          <a:p>
            <a:pPr lvl="1">
              <a:defRPr/>
            </a:pPr>
            <a:endParaRPr lang="en-A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A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Analytics of listing ALL customers top to </a:t>
            </a: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bottom                 provides useful insight to                                               spread of business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24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355600" indent="-355600">
              <a:buFontTx/>
              <a:buChar char="•"/>
              <a:defRPr/>
            </a:pP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684213" y="180975"/>
            <a:ext cx="7772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Current Value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670286"/>
            <a:ext cx="1847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CV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shap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e-of-curve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CV </a:t>
            </a:r>
            <a:r>
              <a:rPr lang="en-US" sz="2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shap</a:t>
            </a:r>
            <a:r>
              <a:rPr lang="en-A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e-of-curve</a:t>
            </a:r>
            <a:endParaRPr lang="en-US" sz="2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5" y="1612899"/>
            <a:ext cx="6769290" cy="416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6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42901" y="1392665"/>
            <a:ext cx="835818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trade directly 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trade indirectly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trade conditionally </a:t>
            </a: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A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355600" indent="-355600">
              <a:buFontTx/>
              <a:buChar char="•"/>
              <a:defRPr/>
            </a:pP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50125" y="142875"/>
            <a:ext cx="888469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Current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Value … the typical realities and pitfalls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143000"/>
            <a:ext cx="22717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4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42901" y="1392665"/>
            <a:ext cx="8358187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trade directly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trade indirectly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trade conditionally 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i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i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can access “line of sight” data</a:t>
            </a: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A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355600" indent="-355600">
              <a:buFontTx/>
              <a:buChar char="•"/>
              <a:defRPr/>
            </a:pP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50125" y="142875"/>
            <a:ext cx="888469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Current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Value … the typical realities and pitfalls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143000"/>
            <a:ext cx="22717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8" y="2251075"/>
            <a:ext cx="8597900" cy="4429125"/>
          </a:xfrm>
        </p:spPr>
        <p:txBody>
          <a:bodyPr/>
          <a:lstStyle/>
          <a:p>
            <a:pPr marL="457200" indent="-457200"/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Value of all products/services                                                             in categories in which organisation competes</a:t>
            </a:r>
          </a:p>
          <a:p>
            <a:pPr marL="857250" lvl="1" indent="-457200"/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direct</a:t>
            </a:r>
          </a:p>
          <a:p>
            <a:pPr marL="857250" lvl="1" indent="-457200"/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indirect   </a:t>
            </a:r>
          </a:p>
          <a:p>
            <a:pPr marL="457200" indent="-457200"/>
            <a:endParaRPr lang="en-A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PV data is ideally calculated and expressed in same “currency” as CV data  </a:t>
            </a:r>
          </a:p>
          <a:p>
            <a:pPr marL="457200" indent="-457200">
              <a:buFontTx/>
              <a:buNone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Method and period of data collection should then be set and implemented</a:t>
            </a:r>
          </a:p>
          <a:p>
            <a:pPr marL="857250" lvl="1" indent="-457200"/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PV collection on all customers</a:t>
            </a:r>
          </a:p>
          <a:p>
            <a:pPr marL="857250" lvl="1" indent="-457200"/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PV collection on all prospects</a:t>
            </a:r>
          </a:p>
          <a:p>
            <a:pPr marL="857250" lvl="1" indent="-457200">
              <a:buFontTx/>
              <a:buNone/>
            </a:pPr>
            <a:endParaRPr lang="en-AU" sz="1400" dirty="0" smtClean="0">
              <a:solidFill>
                <a:srgbClr val="002060"/>
              </a:solidFill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695325" y="88900"/>
            <a:ext cx="7772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Potential Value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500063" y="1857375"/>
            <a:ext cx="8358187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sz="2400"/>
          </a:p>
        </p:txBody>
      </p:sp>
      <p:pic>
        <p:nvPicPr>
          <p:cNvPr id="5632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857250"/>
            <a:ext cx="22717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4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82588" y="1579563"/>
            <a:ext cx="8497887" cy="4879975"/>
          </a:xfrm>
        </p:spPr>
        <p:txBody>
          <a:bodyPr/>
          <a:lstStyle/>
          <a:p>
            <a:pPr marL="457200" indent="-457200"/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Best selection of PV currency is nearly always a trade-off</a:t>
            </a:r>
          </a:p>
          <a:p>
            <a:pPr marL="857250" lvl="1" indent="-457200"/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Readily available </a:t>
            </a:r>
            <a:r>
              <a:rPr lang="en-A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vs</a:t>
            </a: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needs to be generated</a:t>
            </a:r>
          </a:p>
          <a:p>
            <a:pPr marL="857250" lvl="1" indent="-457200"/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Sales team involvement </a:t>
            </a:r>
            <a:r>
              <a:rPr lang="en-A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vs</a:t>
            </a: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industry data</a:t>
            </a:r>
          </a:p>
          <a:p>
            <a:pPr marL="857250" lvl="1" indent="-457200"/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Proxy </a:t>
            </a:r>
            <a:r>
              <a:rPr lang="en-AU" sz="16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vs</a:t>
            </a: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“real” data</a:t>
            </a:r>
          </a:p>
          <a:p>
            <a:pPr marL="857250" lvl="1" indent="-457200"/>
            <a:endParaRPr lang="en-A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Snapshot – does not attempt to account for growth/trend at point in time</a:t>
            </a:r>
          </a:p>
          <a:p>
            <a:pPr marL="857250" lvl="1" indent="-457200"/>
            <a:endParaRPr lang="en-A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/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PV </a:t>
            </a:r>
            <a:r>
              <a:rPr lang="en-A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SoC</a:t>
            </a:r>
            <a:endParaRPr lang="en-A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857250" lvl="1" indent="-457200"/>
            <a:endParaRPr lang="en-AU" sz="1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857250" lvl="1" indent="-457200"/>
            <a:endParaRPr lang="en-AU" sz="1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857250" lvl="1" indent="-457200"/>
            <a:endParaRPr lang="en-AU" sz="2000" b="1" dirty="0" smtClean="0">
              <a:solidFill>
                <a:srgbClr val="002060"/>
              </a:solidFill>
            </a:endParaRPr>
          </a:p>
          <a:p>
            <a:pPr marL="857250" lvl="1" indent="-457200">
              <a:buFontTx/>
              <a:buNone/>
            </a:pPr>
            <a:endParaRPr lang="en-AU" sz="2000" dirty="0" smtClean="0">
              <a:solidFill>
                <a:srgbClr val="002060"/>
              </a:solidFill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695325" y="88900"/>
            <a:ext cx="7772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Potential Value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500063" y="1857375"/>
            <a:ext cx="8358187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 sz="2400"/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714875"/>
            <a:ext cx="1847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9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PV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shap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e-of-curv</a:t>
            </a:r>
            <a:r>
              <a:rPr lang="en-A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Next Level Sales System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09575" y="1903413"/>
            <a:ext cx="8434388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team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optimisation and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exec effectiveness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 </a:t>
            </a: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tailored for any business-to-business sales organisation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End-to-end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suite of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modellers, designers, mappers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review, challenge, renew sales team utilisation</a:t>
            </a:r>
            <a:r>
              <a:rPr lang="en-A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strategy, benchmarks</a:t>
            </a:r>
          </a:p>
          <a:p>
            <a:pPr lvl="2">
              <a:spcBef>
                <a:spcPct val="40000"/>
              </a:spcBef>
              <a:defRPr/>
            </a:pPr>
            <a:r>
              <a:rPr lang="en-A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optimise sales process</a:t>
            </a:r>
            <a:r>
              <a:rPr lang="en-A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A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system, teams performance</a:t>
            </a: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PV </a:t>
            </a:r>
            <a:r>
              <a:rPr lang="en-US" sz="2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shap</a:t>
            </a:r>
            <a:r>
              <a:rPr lang="en-A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e-of-curv</a:t>
            </a:r>
            <a:r>
              <a:rPr lang="en-A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endParaRPr lang="en-US" sz="2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1612899"/>
            <a:ext cx="6905767" cy="42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8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42901" y="1392665"/>
            <a:ext cx="835818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trade directly 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trade indirectly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trade conditionally </a:t>
            </a: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endParaRPr lang="en-AU" sz="2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355600" indent="-355600">
              <a:buFontTx/>
              <a:buChar char="•"/>
              <a:defRPr/>
            </a:pP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50125" y="142875"/>
            <a:ext cx="888469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Potential Value … typical realities and pitfalls will be just as relevant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143000"/>
            <a:ext cx="22717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7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42900" y="1143000"/>
            <a:ext cx="835818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 you can access industry/channel data </a:t>
            </a:r>
          </a:p>
          <a:p>
            <a:pPr marL="812800" lvl="1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individual customer/prospect level</a:t>
            </a:r>
          </a:p>
          <a:p>
            <a:pPr marL="1270000" lvl="2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“gold”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have the customer base and prospect pool profiled</a:t>
            </a:r>
          </a:p>
          <a:p>
            <a:pPr marL="812800" lvl="1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 a “weight and rate” proxy model</a:t>
            </a:r>
          </a:p>
          <a:p>
            <a:pPr marL="1270000" lvl="2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“silver”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have market size data</a:t>
            </a:r>
          </a:p>
          <a:p>
            <a:pPr marL="812800" lvl="1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Create assumed shape-of-curve and brief sales team on “forced distribution”</a:t>
            </a:r>
          </a:p>
          <a:p>
            <a:pPr marL="1270000" lvl="2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“bronze”</a:t>
            </a:r>
            <a:endParaRPr lang="en-AU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355600" indent="-355600">
              <a:buFontTx/>
              <a:buChar char="•"/>
              <a:defRPr/>
            </a:pP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50125" y="142875"/>
            <a:ext cx="888469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Potential Value …                                                                    the typical realities and pitfalls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143000"/>
            <a:ext cx="22717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roadmap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0"/>
            <a:ext cx="9143999" cy="40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6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42900" y="1143000"/>
            <a:ext cx="8358187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 you can access industry/channel data </a:t>
            </a:r>
          </a:p>
          <a:p>
            <a:pPr marL="812800" lvl="1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individual customer/prospect level</a:t>
            </a:r>
          </a:p>
          <a:p>
            <a:pPr marL="1270000" lvl="2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“gold”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have the customer base and prospect pool profiled</a:t>
            </a:r>
          </a:p>
          <a:p>
            <a:pPr marL="812800" lvl="1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Design a “weight and rate” proxy model</a:t>
            </a:r>
          </a:p>
          <a:p>
            <a:pPr marL="1270000" lvl="2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“silver”</a:t>
            </a: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AU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If you have market size data</a:t>
            </a:r>
          </a:p>
          <a:p>
            <a:pPr marL="812800" lvl="1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Create assumed shape-of-curve and brief sales team on “forced distribution”</a:t>
            </a:r>
          </a:p>
          <a:p>
            <a:pPr marL="1270000" lvl="2" indent="-355600">
              <a:buFont typeface="Arial" pitchFamily="34" charset="0"/>
              <a:buChar char="•"/>
              <a:defRPr/>
            </a:pPr>
            <a:r>
              <a:rPr lang="en-AU" sz="18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“bronze”</a:t>
            </a:r>
            <a:endParaRPr lang="en-AU" sz="1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AU" sz="1800" dirty="0">
              <a:solidFill>
                <a:srgbClr val="002060"/>
              </a:solidFill>
            </a:endParaRPr>
          </a:p>
          <a:p>
            <a:pPr marL="355600" indent="-355600">
              <a:buFontTx/>
              <a:buChar char="•"/>
              <a:defRPr/>
            </a:pP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50125" y="142875"/>
            <a:ext cx="888469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These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principles apply to the CV problem when you don’t have line of sight</a:t>
            </a:r>
          </a:p>
          <a:p>
            <a:pPr algn="ctr"/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143000"/>
            <a:ext cx="22717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CV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and/or PV challenged? …                       there is always a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way …  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0"/>
            <a:ext cx="9143999" cy="40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3" y="0"/>
            <a:ext cx="835243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there is always a way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…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it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is never perfect … journey of continuous improvement                       </a:t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0"/>
            <a:ext cx="9143999" cy="401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8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Six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tranch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of data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928" y="1152786"/>
            <a:ext cx="8434388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 and indirect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PV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 and </a:t>
            </a: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indirect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Cost-of-sale; cost-to-serve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 internal sales team productivity and return data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external competitor sales team and market data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Exec </a:t>
            </a:r>
            <a:r>
              <a:rPr lang="en-A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activity:time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allocation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286750" cy="4681537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Allocate all direct costs to support sales people managing  customer base</a:t>
            </a:r>
          </a:p>
          <a:p>
            <a:pPr eaLnBrk="1" hangingPunct="1"/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Sales support</a:t>
            </a:r>
          </a:p>
          <a:p>
            <a:pPr lvl="1" eaLnBrk="1" hangingPunct="1"/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Cost to company of sales person paid and fully equipped </a:t>
            </a:r>
          </a:p>
          <a:p>
            <a:pPr lvl="1" eaLnBrk="1" hangingPunct="1"/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Sales management</a:t>
            </a:r>
          </a:p>
          <a:p>
            <a:pPr lvl="1" eaLnBrk="1" hangingPunct="1"/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Internal sales/telesales</a:t>
            </a:r>
          </a:p>
          <a:p>
            <a:pPr lvl="1" eaLnBrk="1" hangingPunct="1"/>
            <a:endParaRPr lang="en-US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Service support</a:t>
            </a:r>
          </a:p>
          <a:p>
            <a:pPr lvl="1" eaLnBrk="1" hangingPunct="1"/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Customer Service/Call </a:t>
            </a:r>
            <a:r>
              <a:rPr lang="en-US" sz="1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centre</a:t>
            </a:r>
            <a:endParaRPr lang="en-US" sz="1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Quotation processing</a:t>
            </a:r>
          </a:p>
          <a:p>
            <a:pPr lvl="1" eaLnBrk="1" hangingPunct="1"/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Technical support</a:t>
            </a:r>
          </a:p>
          <a:p>
            <a:pPr lvl="1" eaLnBrk="1" hangingPunct="1"/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Any other functionary that </a:t>
            </a:r>
            <a:r>
              <a:rPr lang="en-US" sz="18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directly </a:t>
            </a:r>
            <a:r>
              <a:rPr lang="en-US" sz="1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serves same customer base</a:t>
            </a:r>
          </a:p>
          <a:p>
            <a:pPr eaLnBrk="1" hangingPunct="1"/>
            <a:endParaRPr lang="en-US" sz="1800" b="1" dirty="0" smtClean="0">
              <a:solidFill>
                <a:srgbClr val="002060"/>
              </a:solidFill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695325" y="0"/>
            <a:ext cx="7772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Cost of sales and cost to serve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286125"/>
            <a:ext cx="18002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728" y="0"/>
            <a:ext cx="8311487" cy="996287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Cost of visit reality can be used to recalibrate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77" y="1774209"/>
            <a:ext cx="6612588" cy="40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96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is Sales team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928" y="1807879"/>
            <a:ext cx="8284048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Analytics that align Sales team design and process to customer base and prospect pool to ensure ….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Maximum productivity and </a:t>
            </a:r>
            <a:r>
              <a:rPr lang="en-AU" sz="1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RoI</a:t>
            </a: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from resource available</a:t>
            </a:r>
          </a:p>
          <a:p>
            <a:pPr lvl="1">
              <a:spcBef>
                <a:spcPct val="40000"/>
              </a:spcBef>
              <a:defRPr/>
            </a:pPr>
            <a:endParaRPr lang="en-AU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Science of engineering a sales team to a tailored system …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Mobilises resource to best utilisation for maximum realisation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0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1" y="0"/>
            <a:ext cx="8478245" cy="981075"/>
          </a:xfrm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Int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ernal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sales team productivity &amp; return data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113739"/>
            <a:ext cx="40290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69" y="2993528"/>
            <a:ext cx="40957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37" y="4525916"/>
            <a:ext cx="40957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7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External market &amp; competitor data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29301"/>
            <a:ext cx="9144001" cy="250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Six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tranch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of data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95928" y="1152786"/>
            <a:ext cx="8434388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 and indirect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PV</a:t>
            </a:r>
          </a:p>
          <a:p>
            <a:pPr lvl="1">
              <a:spcBef>
                <a:spcPct val="40000"/>
              </a:spcBef>
              <a:defRPr/>
            </a:pPr>
            <a:r>
              <a:rPr lang="en-A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 and </a:t>
            </a:r>
            <a:r>
              <a:rPr lang="en-A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indirect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Cost-of-sale; cost-to-serve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 internal sales team productivity and return data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Basic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external competitor sales team and market data</a:t>
            </a: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Exec </a:t>
            </a:r>
            <a:r>
              <a:rPr lang="en-A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activity:time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allocation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Tim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 : activity data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889125"/>
            <a:ext cx="54959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Office time higher than expected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970088"/>
            <a:ext cx="54959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39" y="0"/>
            <a:ext cx="6987654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F2F time less than expected …      Solo office time more than expected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857"/>
            <a:ext cx="9144000" cy="417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Responsive and reactive visit time higher than expected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06" y="1078173"/>
            <a:ext cx="4312694" cy="54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Value neutral and value destroying office time higher than expected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5" y="1037231"/>
            <a:ext cx="4271750" cy="547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0"/>
            <a:ext cx="7239000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Visit : drive time ratio –         opportunity for improvement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2279176"/>
            <a:ext cx="8925636" cy="257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128859" y="260350"/>
            <a:ext cx="4634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Sales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and Service cycles</a:t>
            </a:r>
          </a:p>
        </p:txBody>
      </p:sp>
      <p:sp>
        <p:nvSpPr>
          <p:cNvPr id="150531" name="Curved Right Arrow 5"/>
          <p:cNvSpPr>
            <a:spLocks noChangeArrowheads="1"/>
          </p:cNvSpPr>
          <p:nvPr/>
        </p:nvSpPr>
        <p:spPr bwMode="auto">
          <a:xfrm>
            <a:off x="203200" y="2033588"/>
            <a:ext cx="1204913" cy="2981325"/>
          </a:xfrm>
          <a:prstGeom prst="curvedRightArrow">
            <a:avLst>
              <a:gd name="adj1" fmla="val 33793"/>
              <a:gd name="adj2" fmla="val 67585"/>
              <a:gd name="adj3" fmla="val 25000"/>
            </a:avLst>
          </a:prstGeom>
          <a:gradFill rotWithShape="1">
            <a:gsLst>
              <a:gs pos="0">
                <a:srgbClr val="FF0000"/>
              </a:gs>
              <a:gs pos="100000">
                <a:schemeClr val="bg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50532" name="Curved Left Arrow 6"/>
          <p:cNvSpPr>
            <a:spLocks noChangeArrowheads="1"/>
          </p:cNvSpPr>
          <p:nvPr/>
        </p:nvSpPr>
        <p:spPr bwMode="auto">
          <a:xfrm rot="10800000" flipH="1">
            <a:off x="2651125" y="1868488"/>
            <a:ext cx="1277938" cy="3027362"/>
          </a:xfrm>
          <a:prstGeom prst="curvedLeftArrow">
            <a:avLst>
              <a:gd name="adj1" fmla="val 32441"/>
              <a:gd name="adj2" fmla="val 64905"/>
              <a:gd name="adj3" fmla="val 25000"/>
            </a:avLst>
          </a:prstGeom>
          <a:gradFill rotWithShape="1">
            <a:gsLst>
              <a:gs pos="0">
                <a:schemeClr val="folHlink"/>
              </a:gs>
              <a:gs pos="100000">
                <a:srgbClr val="CC33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AU"/>
          </a:p>
        </p:txBody>
      </p:sp>
      <p:sp>
        <p:nvSpPr>
          <p:cNvPr id="150533" name="Text Box 2"/>
          <p:cNvSpPr txBox="1">
            <a:spLocks noChangeArrowheads="1"/>
          </p:cNvSpPr>
          <p:nvPr/>
        </p:nvSpPr>
        <p:spPr bwMode="auto">
          <a:xfrm>
            <a:off x="1081088" y="4406900"/>
            <a:ext cx="1765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400">
                <a:solidFill>
                  <a:srgbClr val="000066"/>
                </a:solidFill>
                <a:latin typeface="Tahoma" pitchFamily="34" charset="0"/>
              </a:rPr>
              <a:t>Ensure  </a:t>
            </a:r>
            <a:br>
              <a:rPr lang="en-AU" sz="1400">
                <a:solidFill>
                  <a:srgbClr val="000066"/>
                </a:solidFill>
                <a:latin typeface="Tahoma" pitchFamily="34" charset="0"/>
              </a:rPr>
            </a:br>
            <a:r>
              <a:rPr lang="en-AU" sz="1400">
                <a:solidFill>
                  <a:srgbClr val="000066"/>
                </a:solidFill>
                <a:latin typeface="Tahoma" pitchFamily="34" charset="0"/>
              </a:rPr>
              <a:t>needs received    to customer satisfaction</a:t>
            </a:r>
          </a:p>
        </p:txBody>
      </p:sp>
      <p:sp>
        <p:nvSpPr>
          <p:cNvPr id="150534" name="Text Box 2"/>
          <p:cNvSpPr txBox="1">
            <a:spLocks noChangeArrowheads="1"/>
          </p:cNvSpPr>
          <p:nvPr/>
        </p:nvSpPr>
        <p:spPr bwMode="auto">
          <a:xfrm>
            <a:off x="1308100" y="1646238"/>
            <a:ext cx="1506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400">
                <a:solidFill>
                  <a:srgbClr val="000066"/>
                </a:solidFill>
                <a:latin typeface="Tahoma" pitchFamily="34" charset="0"/>
              </a:rPr>
              <a:t>Plan, execute product – current service  order/delivery needs</a:t>
            </a:r>
          </a:p>
        </p:txBody>
      </p:sp>
      <p:sp>
        <p:nvSpPr>
          <p:cNvPr id="150535" name="Curved Right Arrow 5"/>
          <p:cNvSpPr>
            <a:spLocks noChangeArrowheads="1"/>
          </p:cNvSpPr>
          <p:nvPr/>
        </p:nvSpPr>
        <p:spPr bwMode="auto">
          <a:xfrm rot="-197032">
            <a:off x="5414963" y="2173288"/>
            <a:ext cx="950912" cy="2035175"/>
          </a:xfrm>
          <a:prstGeom prst="curvedRightArrow">
            <a:avLst>
              <a:gd name="adj1" fmla="val 21392"/>
              <a:gd name="adj2" fmla="val 50622"/>
              <a:gd name="adj3" fmla="val 50671"/>
            </a:avLst>
          </a:prstGeom>
          <a:gradFill rotWithShape="1">
            <a:gsLst>
              <a:gs pos="0">
                <a:srgbClr val="FF0000"/>
              </a:gs>
              <a:gs pos="100000">
                <a:schemeClr val="folHlink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609600" y="1016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CC3300"/>
                </a:solidFill>
                <a:latin typeface="Arial" charset="0"/>
              </a:rPr>
              <a:t>Service Cycle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5746750" y="10287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u="sng">
                <a:solidFill>
                  <a:srgbClr val="CC3300"/>
                </a:solidFill>
                <a:latin typeface="Arial" charset="0"/>
              </a:rPr>
              <a:t>Sales Cycle</a:t>
            </a:r>
          </a:p>
        </p:txBody>
      </p:sp>
      <p:sp>
        <p:nvSpPr>
          <p:cNvPr id="150538" name="Curved Right Arrow 5"/>
          <p:cNvSpPr>
            <a:spLocks noChangeArrowheads="1"/>
          </p:cNvSpPr>
          <p:nvPr/>
        </p:nvSpPr>
        <p:spPr bwMode="auto">
          <a:xfrm rot="-7290293">
            <a:off x="7013575" y="3597275"/>
            <a:ext cx="950913" cy="1922463"/>
          </a:xfrm>
          <a:prstGeom prst="curvedRightArrow">
            <a:avLst>
              <a:gd name="adj1" fmla="val 20208"/>
              <a:gd name="adj2" fmla="val 47819"/>
              <a:gd name="adj3" fmla="val 50671"/>
            </a:avLst>
          </a:prstGeom>
          <a:gradFill rotWithShape="1">
            <a:gsLst>
              <a:gs pos="0">
                <a:srgbClr val="FF0000"/>
              </a:gs>
              <a:gs pos="100000">
                <a:schemeClr val="folHlink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en-AU"/>
          </a:p>
        </p:txBody>
      </p:sp>
      <p:sp>
        <p:nvSpPr>
          <p:cNvPr id="150539" name="Curved Right Arrow 5"/>
          <p:cNvSpPr>
            <a:spLocks noChangeArrowheads="1"/>
          </p:cNvSpPr>
          <p:nvPr/>
        </p:nvSpPr>
        <p:spPr bwMode="auto">
          <a:xfrm rot="8402933">
            <a:off x="7459663" y="1457325"/>
            <a:ext cx="950912" cy="1946275"/>
          </a:xfrm>
          <a:prstGeom prst="curvedRightArrow">
            <a:avLst>
              <a:gd name="adj1" fmla="val 20458"/>
              <a:gd name="adj2" fmla="val 48411"/>
              <a:gd name="adj3" fmla="val 50671"/>
            </a:avLst>
          </a:prstGeom>
          <a:gradFill rotWithShape="1">
            <a:gsLst>
              <a:gs pos="0">
                <a:srgbClr val="FF0000"/>
              </a:gs>
              <a:gs pos="100000">
                <a:schemeClr val="folHlink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n-AU"/>
          </a:p>
        </p:txBody>
      </p:sp>
      <p:sp>
        <p:nvSpPr>
          <p:cNvPr id="150542" name="Text Box 2"/>
          <p:cNvSpPr txBox="1">
            <a:spLocks noChangeArrowheads="1"/>
          </p:cNvSpPr>
          <p:nvPr/>
        </p:nvSpPr>
        <p:spPr bwMode="auto">
          <a:xfrm>
            <a:off x="6021388" y="1862138"/>
            <a:ext cx="140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400">
                <a:solidFill>
                  <a:srgbClr val="000066"/>
                </a:solidFill>
                <a:latin typeface="Tahoma" pitchFamily="34" charset="0"/>
              </a:rPr>
              <a:t>Grow</a:t>
            </a:r>
          </a:p>
        </p:txBody>
      </p:sp>
      <p:sp>
        <p:nvSpPr>
          <p:cNvPr id="150543" name="Text Box 2"/>
          <p:cNvSpPr txBox="1">
            <a:spLocks noChangeArrowheads="1"/>
          </p:cNvSpPr>
          <p:nvPr/>
        </p:nvSpPr>
        <p:spPr bwMode="auto">
          <a:xfrm>
            <a:off x="7527925" y="3514725"/>
            <a:ext cx="140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400">
                <a:solidFill>
                  <a:srgbClr val="000066"/>
                </a:solidFill>
                <a:latin typeface="Tahoma" pitchFamily="34" charset="0"/>
              </a:rPr>
              <a:t>Preserve</a:t>
            </a:r>
          </a:p>
        </p:txBody>
      </p:sp>
      <p:sp>
        <p:nvSpPr>
          <p:cNvPr id="150544" name="Text Box 2"/>
          <p:cNvSpPr txBox="1">
            <a:spLocks noChangeArrowheads="1"/>
          </p:cNvSpPr>
          <p:nvPr/>
        </p:nvSpPr>
        <p:spPr bwMode="auto">
          <a:xfrm>
            <a:off x="5643563" y="4110038"/>
            <a:ext cx="140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400">
                <a:solidFill>
                  <a:srgbClr val="000066"/>
                </a:solidFill>
                <a:latin typeface="Tahoma" pitchFamily="34" charset="0"/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39195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nimBg="1"/>
      <p:bldP spid="150532" grpId="0" animBg="1"/>
      <p:bldP spid="150533" grpId="0"/>
      <p:bldP spid="150534" grpId="0"/>
      <p:bldP spid="150535" grpId="0" animBg="1"/>
      <p:bldP spid="150536" grpId="0"/>
      <p:bldP spid="150537" grpId="0"/>
      <p:bldP spid="150538" grpId="0" animBg="1"/>
      <p:bldP spid="150539" grpId="0" animBg="1"/>
      <p:bldP spid="150542" grpId="0"/>
      <p:bldP spid="150543" grpId="0"/>
      <p:bldP spid="1505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40" y="0"/>
            <a:ext cx="7083188" cy="981075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40,000 B2B Sales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organisations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      are sub-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optimised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2138" y="1603162"/>
            <a:ext cx="827054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 least “a handful of road warriors”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Large, heterogeneous collection of customers and prospects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Repeat visits to align with repeat order consumable products or services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 has switchable supplier choice</a:t>
            </a: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47" y="0"/>
            <a:ext cx="77724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Data sourcing 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773" y="1201004"/>
            <a:ext cx="3671247" cy="3821372"/>
          </a:xfrm>
        </p:spPr>
        <p:txBody>
          <a:bodyPr/>
          <a:lstStyle/>
          <a:p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CV</a:t>
            </a:r>
          </a:p>
          <a:p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PV</a:t>
            </a:r>
          </a:p>
          <a:p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CoS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A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CtS</a:t>
            </a: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Internal </a:t>
            </a:r>
            <a:r>
              <a:rPr lang="en-A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StP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R</a:t>
            </a:r>
          </a:p>
          <a:p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External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market data</a:t>
            </a:r>
          </a:p>
          <a:p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S/E </a:t>
            </a:r>
            <a:r>
              <a:rPr lang="en-A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time:allocation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data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612" y="1282889"/>
            <a:ext cx="5008727" cy="5697941"/>
          </a:xfrm>
        </p:spPr>
        <p:txBody>
          <a:bodyPr/>
          <a:lstStyle/>
          <a:p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Finance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-&gt; channel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partners  -&gt;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proxy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scores</a:t>
            </a:r>
          </a:p>
          <a:p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CRM -&gt;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Industry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databases -&gt; 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proxy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scores</a:t>
            </a:r>
          </a:p>
          <a:p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Finance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system</a:t>
            </a:r>
          </a:p>
          <a:p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 &amp; M Management</a:t>
            </a:r>
          </a:p>
          <a:p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 &amp; M Management</a:t>
            </a:r>
          </a:p>
          <a:p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Execs 1 </a:t>
            </a:r>
            <a:r>
              <a:rPr lang="en-AU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</a:t>
            </a:r>
            <a:r>
              <a:rPr lang="en-A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on-line  </a:t>
            </a:r>
            <a:r>
              <a:rPr lang="en-A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survey</a:t>
            </a: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20700" y="0"/>
            <a:ext cx="8089900" cy="1066800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The CV, PV, 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SoW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CoV</a:t>
            </a:r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inputs create  classification scatterplot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1037230"/>
            <a:ext cx="6408737" cy="54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0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Upgrade selling systems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0" y="1653689"/>
            <a:ext cx="9176090" cy="42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3111689" y="3467690"/>
            <a:ext cx="1228299" cy="60050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What is Sales team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optimisation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55594" y="1180081"/>
            <a:ext cx="7561074" cy="4462462"/>
          </a:xfrm>
        </p:spPr>
        <p:txBody>
          <a:bodyPr/>
          <a:lstStyle/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person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time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frequency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reason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value</a:t>
            </a:r>
          </a:p>
          <a:p>
            <a:pPr>
              <a:spcBef>
                <a:spcPct val="40000"/>
              </a:spcBef>
              <a:defRPr/>
            </a:pPr>
            <a:endParaRPr lang="en-AU" sz="2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r>
              <a:rPr lang="en-AU" sz="2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Right partnership framework</a:t>
            </a:r>
          </a:p>
          <a:p>
            <a:pPr lvl="1">
              <a:spcBef>
                <a:spcPct val="40000"/>
              </a:spcBef>
              <a:defRPr/>
            </a:pPr>
            <a:endParaRPr lang="en-A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spcBef>
                <a:spcPct val="40000"/>
              </a:spcBef>
              <a:defRPr/>
            </a:pPr>
            <a:endParaRPr lang="en-A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A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AutoNum type="arabicPeriod" startAt="2"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spcBef>
                <a:spcPct val="40000"/>
              </a:spcBef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Generate and gather the data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0" y="1653689"/>
            <a:ext cx="9176090" cy="42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2060811" y="3985785"/>
            <a:ext cx="1228299" cy="60050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981075"/>
          </a:xfrm>
        </p:spPr>
        <p:txBody>
          <a:bodyPr/>
          <a:lstStyle/>
          <a:p>
            <a:pPr eaLnBrk="1" hangingPunct="1"/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Assess current productivity and return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90" y="1653689"/>
            <a:ext cx="9176090" cy="42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-136479" y="4941128"/>
            <a:ext cx="1228299" cy="600501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18" y="0"/>
            <a:ext cx="8175009" cy="1143000"/>
          </a:xfrm>
        </p:spPr>
        <p:txBody>
          <a:bodyPr/>
          <a:lstStyle/>
          <a:p>
            <a:r>
              <a:rPr lang="en-A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Eight productivity “levers” to increase </a:t>
            </a:r>
            <a:r>
              <a:rPr lang="en-A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RoI</a:t>
            </a:r>
            <a:endParaRPr lang="en-A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2493963"/>
            <a:ext cx="92773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19848</TotalTime>
  <Words>1095</Words>
  <Application>Microsoft Office PowerPoint</Application>
  <PresentationFormat>On-screen Show (4:3)</PresentationFormat>
  <Paragraphs>392</Paragraphs>
  <Slides>52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Blank Presentation</vt:lpstr>
      <vt:lpstr>PowerPoint Presentation</vt:lpstr>
      <vt:lpstr>The Next Level ….                        What we do and how we do it</vt:lpstr>
      <vt:lpstr>The Next Level Sales System</vt:lpstr>
      <vt:lpstr>What is Sales team optimisation?</vt:lpstr>
      <vt:lpstr>40,000 B2B Sales organisations         are sub-optimised</vt:lpstr>
      <vt:lpstr>What is Sales team optimisation?</vt:lpstr>
      <vt:lpstr>Generate and gather the data</vt:lpstr>
      <vt:lpstr>Assess current productivity and return</vt:lpstr>
      <vt:lpstr>Eight productivity “levers” to increase RoI</vt:lpstr>
      <vt:lpstr>Current daily visit activity rate to low side of B2B cross industry norms</vt:lpstr>
      <vt:lpstr>Visit : drive time ratio ripe for improvement</vt:lpstr>
      <vt:lpstr>Current cost of visit higher than              B2B cross industry norms</vt:lpstr>
      <vt:lpstr>Productivity gains pitted against   increased RoI expectations</vt:lpstr>
      <vt:lpstr>StO scenario priorities</vt:lpstr>
      <vt:lpstr>Renew sales strategy</vt:lpstr>
      <vt:lpstr>PowerPoint Presentation</vt:lpstr>
      <vt:lpstr>PowerPoint Presentation</vt:lpstr>
      <vt:lpstr>PowerPoint Presentation</vt:lpstr>
      <vt:lpstr>Generate and gather the data</vt:lpstr>
      <vt:lpstr>Six tranches of data</vt:lpstr>
      <vt:lpstr>PowerPoint Presentation</vt:lpstr>
      <vt:lpstr>PowerPoint Presentation</vt:lpstr>
      <vt:lpstr>CV shape-of-curve</vt:lpstr>
      <vt:lpstr>CV shape-of-curve</vt:lpstr>
      <vt:lpstr>PowerPoint Presentation</vt:lpstr>
      <vt:lpstr>PowerPoint Presentation</vt:lpstr>
      <vt:lpstr>PowerPoint Presentation</vt:lpstr>
      <vt:lpstr>PowerPoint Presentation</vt:lpstr>
      <vt:lpstr>PV shape-of-curve</vt:lpstr>
      <vt:lpstr>PV shape-of-curve</vt:lpstr>
      <vt:lpstr>PowerPoint Presentation</vt:lpstr>
      <vt:lpstr>PowerPoint Presentation</vt:lpstr>
      <vt:lpstr>The roadmap</vt:lpstr>
      <vt:lpstr>PowerPoint Presentation</vt:lpstr>
      <vt:lpstr> CV and/or PV challenged? …                       there is always a way …   </vt:lpstr>
      <vt:lpstr> there is always a way … it is never perfect … journey of continuous improvement                        </vt:lpstr>
      <vt:lpstr>Six tranches of data</vt:lpstr>
      <vt:lpstr>PowerPoint Presentation</vt:lpstr>
      <vt:lpstr>Cost of visit reality can be used to recalibrate</vt:lpstr>
      <vt:lpstr>Internal sales team productivity &amp; return data</vt:lpstr>
      <vt:lpstr>External market &amp; competitor data</vt:lpstr>
      <vt:lpstr>Six tranches of data</vt:lpstr>
      <vt:lpstr>Time : activity data</vt:lpstr>
      <vt:lpstr>Office time higher than expected</vt:lpstr>
      <vt:lpstr>F2F time less than expected …      Solo office time more than expected</vt:lpstr>
      <vt:lpstr>Responsive and reactive visit time higher than expected</vt:lpstr>
      <vt:lpstr>Value neutral and value destroying office time higher than expected</vt:lpstr>
      <vt:lpstr>Visit : drive time ratio –         opportunity for improvement</vt:lpstr>
      <vt:lpstr>PowerPoint Presentation</vt:lpstr>
      <vt:lpstr>Data sourcing </vt:lpstr>
      <vt:lpstr>The CV, PV, SoW, CoV inputs create  classification scatterplot</vt:lpstr>
      <vt:lpstr>Upgrade selling systems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Glenn Guilfoyle</dc:creator>
  <cp:lastModifiedBy>GG</cp:lastModifiedBy>
  <cp:revision>1019</cp:revision>
  <cp:lastPrinted>2005-06-09T13:02:49Z</cp:lastPrinted>
  <dcterms:created xsi:type="dcterms:W3CDTF">2004-09-23T23:12:29Z</dcterms:created>
  <dcterms:modified xsi:type="dcterms:W3CDTF">2014-04-30T10:44:14Z</dcterms:modified>
</cp:coreProperties>
</file>