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94" r:id="rId2"/>
    <p:sldId id="1185" r:id="rId3"/>
    <p:sldId id="1184" r:id="rId4"/>
    <p:sldId id="1193" r:id="rId5"/>
    <p:sldId id="1253" r:id="rId6"/>
    <p:sldId id="1352" r:id="rId7"/>
    <p:sldId id="1307" r:id="rId8"/>
    <p:sldId id="1235" r:id="rId9"/>
    <p:sldId id="1318" r:id="rId10"/>
    <p:sldId id="1424" r:id="rId11"/>
    <p:sldId id="1375" r:id="rId12"/>
    <p:sldId id="1365" r:id="rId13"/>
    <p:sldId id="1354" r:id="rId14"/>
    <p:sldId id="1355" r:id="rId15"/>
    <p:sldId id="1376" r:id="rId16"/>
    <p:sldId id="1356" r:id="rId17"/>
    <p:sldId id="1357" r:id="rId18"/>
    <p:sldId id="1358" r:id="rId19"/>
    <p:sldId id="1361" r:id="rId20"/>
    <p:sldId id="1391" r:id="rId21"/>
    <p:sldId id="1421" r:id="rId22"/>
    <p:sldId id="1404" r:id="rId23"/>
    <p:sldId id="1405" r:id="rId24"/>
    <p:sldId id="1406" r:id="rId25"/>
    <p:sldId id="1407" r:id="rId26"/>
    <p:sldId id="1408" r:id="rId27"/>
    <p:sldId id="1409" r:id="rId28"/>
    <p:sldId id="1410" r:id="rId29"/>
    <p:sldId id="1411" r:id="rId30"/>
    <p:sldId id="1412" r:id="rId31"/>
    <p:sldId id="1422" r:id="rId32"/>
    <p:sldId id="1425" r:id="rId33"/>
    <p:sldId id="1413" r:id="rId34"/>
    <p:sldId id="1415" r:id="rId35"/>
    <p:sldId id="1416" r:id="rId36"/>
    <p:sldId id="1418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00"/>
    <a:srgbClr val="003366"/>
    <a:srgbClr val="009900"/>
    <a:srgbClr val="003399"/>
    <a:srgbClr val="FF0066"/>
    <a:srgbClr val="66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527" autoAdjust="0"/>
    <p:restoredTop sz="90586" autoAdjust="0"/>
  </p:normalViewPr>
  <p:slideViewPr>
    <p:cSldViewPr snapToGrid="0">
      <p:cViewPr>
        <p:scale>
          <a:sx n="70" d="100"/>
          <a:sy n="70" d="100"/>
        </p:scale>
        <p:origin x="-202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06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E35283D-8435-4526-A43F-ED38472AB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D026876-DEAA-474E-8D83-B5C99B570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73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7FBF24-1987-4677-B40B-F292A99617FB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BE80B-55D9-472F-A9DC-C07DC25B90B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AACE25-8B09-4817-BA83-70E61360047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ACA569-FB9A-499A-8E25-D2476BFDC4D9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ACA569-FB9A-499A-8E25-D2476BFDC4D9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ACA569-FB9A-499A-8E25-D2476BFDC4D9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50913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50913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50913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50913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49D9092-34BB-4368-BA83-A64A7E96D4AF}" type="slidenum">
              <a:rPr lang="en-US" sz="1300" b="0" smtClean="0"/>
              <a:pPr/>
              <a:t>15</a:t>
            </a:fld>
            <a:endParaRPr lang="en-US" sz="1300" b="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ACA569-FB9A-499A-8E25-D2476BFDC4D9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ACA569-FB9A-499A-8E25-D2476BFDC4D9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ACA569-FB9A-499A-8E25-D2476BFDC4D9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ACA569-FB9A-499A-8E25-D2476BFDC4D9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3CD1E-353E-4EDD-A15D-75A81D510A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7CF6A9-821F-4306-A364-42C5975C91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50913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50913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50913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50913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49D9092-34BB-4368-BA83-A64A7E96D4AF}" type="slidenum">
              <a:rPr lang="en-US" sz="1300" b="0" smtClean="0"/>
              <a:pPr/>
              <a:t>21</a:t>
            </a:fld>
            <a:endParaRPr lang="en-US" sz="1300" b="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7CF6A9-821F-4306-A364-42C5975C91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ACA569-FB9A-499A-8E25-D2476BFDC4D9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ACA569-FB9A-499A-8E25-D2476BFDC4D9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ACA569-FB9A-499A-8E25-D2476BFDC4D9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50913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50913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50913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50913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49D9092-34BB-4368-BA83-A64A7E96D4AF}" type="slidenum">
              <a:rPr lang="en-US" sz="1300" b="0" smtClean="0"/>
              <a:pPr/>
              <a:t>26</a:t>
            </a:fld>
            <a:endParaRPr lang="en-US" sz="1300" b="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ACA569-FB9A-499A-8E25-D2476BFDC4D9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ACA569-FB9A-499A-8E25-D2476BFDC4D9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ACA569-FB9A-499A-8E25-D2476BFDC4D9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BE80B-55D9-472F-A9DC-C07DC25B90B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ACA569-FB9A-499A-8E25-D2476BFDC4D9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ACA569-FB9A-499A-8E25-D2476BFDC4D9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ACA569-FB9A-499A-8E25-D2476BFDC4D9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ACA569-FB9A-499A-8E25-D2476BFDC4D9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ACA569-FB9A-499A-8E25-D2476BFDC4D9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ACA569-FB9A-499A-8E25-D2476BFDC4D9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ACA569-FB9A-499A-8E25-D2476BFDC4D9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BE80B-55D9-472F-A9DC-C07DC25B90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BE80B-55D9-472F-A9DC-C07DC25B90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BE80B-55D9-472F-A9DC-C07DC25B90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BE80B-55D9-472F-A9DC-C07DC25B90B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BE80B-55D9-472F-A9DC-C07DC25B90B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BE80B-55D9-472F-A9DC-C07DC25B90B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BC76A-718D-4325-913F-85597605F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B0395-99E3-474A-8745-7404B744B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7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089C7-4E80-4019-8F82-14C019D94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55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A566E-67B7-4A75-8410-571F62918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9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E9CE8-E9FA-4A38-808A-2F71A3A70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5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FCE4A-6846-476E-95F3-BBC2B1F2C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55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D4890-E8BC-405D-93E3-B0CD8771C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0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007AC-EA38-4CAB-A6F3-B121C552F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6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3F523-A5A8-458F-AC05-738DAACA3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E0C45-2FEB-4D24-9A31-3DB919E83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6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D6704-94F8-4233-9457-A6221A5E1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3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B1D10-0A3B-4291-8882-A54ACFD6E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4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DC25-33F9-4B2F-930A-6004BD2B4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9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66159-9811-4257-B509-F0FC0BC8A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8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7B368-53D6-4791-9EFB-CD480A951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7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FC91E79-511D-44D4-A43F-CADFB8593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3"/>
          <p:cNvSpPr txBox="1">
            <a:spLocks noChangeArrowheads="1"/>
          </p:cNvSpPr>
          <p:nvPr/>
        </p:nvSpPr>
        <p:spPr bwMode="auto">
          <a:xfrm>
            <a:off x="0" y="3141663"/>
            <a:ext cx="1258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1" name="Text Box 98"/>
          <p:cNvSpPr txBox="1">
            <a:spLocks noChangeArrowheads="1"/>
          </p:cNvSpPr>
          <p:nvPr/>
        </p:nvSpPr>
        <p:spPr bwMode="auto">
          <a:xfrm>
            <a:off x="177420" y="2570305"/>
            <a:ext cx="876186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Upgrade your selling systems</a:t>
            </a:r>
          </a:p>
          <a:p>
            <a:pPr algn="ctr"/>
            <a:endParaRPr lang="en-US" sz="32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The qualitative part</a:t>
            </a:r>
            <a:endParaRPr lang="en-US" i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3239721" y="5192924"/>
            <a:ext cx="2637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 sz="2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Glenn </a:t>
            </a:r>
            <a:r>
              <a:rPr lang="en-AU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Guilfoyle </a:t>
            </a:r>
            <a:endParaRPr lang="en-AU" sz="2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Problem solved … BUT …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269242" y="1439389"/>
            <a:ext cx="7561074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Failure to deliver maximum revenue/margin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From under-productivity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Due to lack of sales system</a:t>
            </a:r>
          </a:p>
          <a:p>
            <a:pPr lvl="1">
              <a:spcBef>
                <a:spcPct val="40000"/>
              </a:spcBef>
              <a:defRPr/>
            </a:pPr>
            <a:endParaRPr lang="en-A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spcBef>
                <a:spcPct val="40000"/>
              </a:spcBef>
              <a:defRPr/>
            </a:pPr>
            <a:endParaRPr lang="en-A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But </a:t>
            </a:r>
            <a:r>
              <a:rPr lang="en-A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… optimise </a:t>
            </a:r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what? … challenge first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64" y="1884648"/>
            <a:ext cx="6304386" cy="375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7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668740" y="0"/>
            <a:ext cx="7765575" cy="962025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context for many Oz B2B sales orgs</a:t>
            </a:r>
          </a:p>
        </p:txBody>
      </p:sp>
      <p:sp>
        <p:nvSpPr>
          <p:cNvPr id="2" name="Rectangle 1"/>
          <p:cNvSpPr/>
          <p:nvPr/>
        </p:nvSpPr>
        <p:spPr>
          <a:xfrm>
            <a:off x="491319" y="1325065"/>
            <a:ext cx="8270543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mature market that has not </a:t>
            </a:r>
            <a:r>
              <a:rPr lang="en-AU" sz="2000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been disrupted </a:t>
            </a: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 yet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Relative lack of innovation and consequent commoditisation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Increasing (global) competition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rise of e-commerce and the educated customer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race to the bottom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Trends to market consolidation and centralisation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Difficulty in assessing Sales exec productivity and effectiveness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Pressure on justification of expense and </a:t>
            </a:r>
            <a:r>
              <a:rPr lang="en-AU" sz="2000" dirty="0" err="1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RoI</a:t>
            </a: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sales team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2025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decline of relationship sellin</a:t>
            </a:r>
            <a:r>
              <a:rPr lang="en-A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</a:t>
            </a:r>
            <a:endParaRPr lang="en-A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012" y="1325065"/>
            <a:ext cx="86663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AU" sz="16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Conventional wisdom = relationship underpins sales success</a:t>
            </a: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Decoupling of relationship  and purchasing decision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8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2025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rise of challenger selling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55093" y="1325065"/>
            <a:ext cx="780652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AU" sz="16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Offers unique perspectives</a:t>
            </a: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Strong two-way communication skills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Knows customer value drivers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Identify economic drivers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Comfortable discussing money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 pressure the customer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80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0"/>
            <a:ext cx="6357937" cy="968991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Challenger Sale</a:t>
            </a:r>
          </a:p>
        </p:txBody>
      </p:sp>
      <p:pic>
        <p:nvPicPr>
          <p:cNvPr id="1027" name="Picture 3" descr="C:\Users\GG\Dropbox\Camera Uploads\The Challenger Sale pics\Challe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169" y="2910385"/>
            <a:ext cx="3030437" cy="225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G\Dropbox\Camera Uploads\The Challenger Sale pics\Hard Work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78" y="1166883"/>
            <a:ext cx="2787491" cy="191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G\Dropbox\Camera Uploads\The Challenger Sale pics\Lone Wol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84" y="4561385"/>
            <a:ext cx="2947916" cy="18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G\Dropbox\Camera Uploads\The Challenger Sale pics\Reactive Problem Solv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2" y="4144368"/>
            <a:ext cx="2526277" cy="229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G\Dropbox\Camera Uploads\The Challenger Sale pics\Relationship build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84" y="1137772"/>
            <a:ext cx="2780116" cy="180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4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2025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Challenger selling key features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501" y="1325065"/>
            <a:ext cx="776557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AU" sz="16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Teach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Tailor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Take control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3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2025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Challenger selling key features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501" y="1325065"/>
            <a:ext cx="776557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AU" sz="16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Teach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Deliver insights that help reframe and see differently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Teach how to compete better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Tailor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Contextualise sales messages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Take control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Leverage constructive tension over all dimensions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3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146412" y="0"/>
            <a:ext cx="6892119" cy="962025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Teaching the customer what they don’t know but should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501" y="1570725"/>
            <a:ext cx="77655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Offer unique, valuable perspectives on the market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Help navigate alternatives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Provide ongoing advice or consultation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Help avoid potential land mines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Educate on new issues and outcomes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146412" y="0"/>
            <a:ext cx="6441743" cy="962025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Not just any teaching …. Commercial teaching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501" y="1325065"/>
            <a:ext cx="77655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Lead to your unique strengths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Challenge customer assumptions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err="1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Catalyze</a:t>
            </a: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actions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Scaled by sales organisation … and across customers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60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0"/>
            <a:ext cx="6700838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Next Level ….                        What we do and how we do it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65163" y="1439863"/>
            <a:ext cx="7837487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Specialise in deploying proprietary Sales System to any B2B organisation</a:t>
            </a:r>
            <a:endParaRPr lang="en-AU" sz="1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</a:t>
            </a:r>
            <a:r>
              <a:rPr lang="en-AU" sz="1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endParaRPr lang="en-AU" sz="1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map,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design</a:t>
            </a:r>
            <a:r>
              <a:rPr lang="en-AU" sz="1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endParaRPr lang="en-AU" sz="1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plan,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measure maximum </a:t>
            </a:r>
            <a:r>
              <a:rPr lang="en-AU" sz="1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sales team </a:t>
            </a: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productivity </a:t>
            </a:r>
            <a:r>
              <a:rPr lang="en-AU" sz="1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AU" sz="18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RoI</a:t>
            </a: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1">
              <a:spcBef>
                <a:spcPct val="40000"/>
              </a:spcBef>
              <a:defRPr/>
            </a:pPr>
            <a:endParaRPr lang="en-AU" sz="1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Work collaboratively, transferring tools, skills and knowledge to our clients</a:t>
            </a: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1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7601654" y="1123664"/>
            <a:ext cx="1514902" cy="122829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Your solution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200" b="0" dirty="0" smtClean="0"/>
              <a:t>FABs linked back</a:t>
            </a:r>
            <a:endParaRPr kumimoji="0" lang="en-A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114048" y="1891702"/>
            <a:ext cx="1514902" cy="122829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Value proposition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200" b="0" dirty="0" smtClean="0"/>
              <a:t>A new way</a:t>
            </a:r>
            <a:endParaRPr kumimoji="0" lang="en-A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730275" y="3060072"/>
            <a:ext cx="1514902" cy="122829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Emotional impact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200" b="0" dirty="0" smtClean="0"/>
              <a:t>Humanise problem</a:t>
            </a:r>
            <a:endParaRPr kumimoji="0" lang="en-A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352832" y="4288370"/>
            <a:ext cx="1514902" cy="122829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Drowning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200" b="0" dirty="0" smtClean="0"/>
              <a:t>Intensify problem – degree &amp; closeness</a:t>
            </a:r>
            <a:endParaRPr kumimoji="0" lang="en-A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999257" y="1831774"/>
            <a:ext cx="1514902" cy="122829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Reframe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200" b="0" dirty="0" smtClean="0"/>
              <a:t>Unrecognised need, problem, assumption</a:t>
            </a:r>
            <a:endParaRPr kumimoji="0" lang="en-A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45828" y="3084393"/>
            <a:ext cx="1514902" cy="122829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dirty="0" smtClean="0"/>
              <a:t>Warmer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200" b="0" dirty="0" smtClean="0"/>
              <a:t>Build credibility; demonstrate empathy</a:t>
            </a:r>
            <a:endParaRPr kumimoji="0" lang="en-A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313899" y="1364776"/>
            <a:ext cx="0" cy="48040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13899" y="6168788"/>
            <a:ext cx="854349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34684" y="6168787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intrigued</a:t>
            </a:r>
            <a:endParaRPr lang="en-A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38822" y="6182435"/>
            <a:ext cx="918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drowning</a:t>
            </a:r>
            <a:endParaRPr lang="en-A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1681" y="6182435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involved</a:t>
            </a:r>
            <a:endParaRPr lang="en-A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963836" y="6182435"/>
            <a:ext cx="790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relieved</a:t>
            </a:r>
            <a:endParaRPr lang="en-A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" y="1583925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positive</a:t>
            </a:r>
            <a:endParaRPr lang="en-A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9343" y="354465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neutral</a:t>
            </a:r>
            <a:endParaRPr lang="en-A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9343" y="5566793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negative</a:t>
            </a:r>
            <a:endParaRPr lang="en-AU" sz="14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1815152" y="2920621"/>
            <a:ext cx="300251" cy="1993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054770" y="3120000"/>
            <a:ext cx="602830" cy="11683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4717608" y="4188680"/>
            <a:ext cx="300251" cy="1993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6127696" y="3060072"/>
            <a:ext cx="300251" cy="1993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7508111" y="2035791"/>
            <a:ext cx="300251" cy="1993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146412" y="0"/>
            <a:ext cx="6441743" cy="962025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Commercial teaching model</a:t>
            </a:r>
          </a:p>
        </p:txBody>
      </p:sp>
    </p:spTree>
    <p:extLst>
      <p:ext uri="{BB962C8B-B14F-4D97-AF65-F5344CB8AC3E}">
        <p14:creationId xmlns:p14="http://schemas.microsoft.com/office/powerpoint/2010/main" val="218879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0"/>
            <a:ext cx="6357937" cy="968991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Converting sales relationships     to business partnerships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4941888"/>
            <a:ext cx="11715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17738"/>
            <a:ext cx="31432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Notched Right Arrow 2"/>
          <p:cNvSpPr>
            <a:spLocks noChangeArrowheads="1"/>
          </p:cNvSpPr>
          <p:nvPr/>
        </p:nvSpPr>
        <p:spPr bwMode="auto">
          <a:xfrm>
            <a:off x="3419475" y="3429000"/>
            <a:ext cx="1296988" cy="360363"/>
          </a:xfrm>
          <a:prstGeom prst="notchedRightArrow">
            <a:avLst>
              <a:gd name="adj1" fmla="val 50000"/>
              <a:gd name="adj2" fmla="val 49988"/>
            </a:avLst>
          </a:prstGeom>
          <a:solidFill>
            <a:srgbClr val="002060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11813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7601654" y="1123664"/>
            <a:ext cx="1514902" cy="122829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Your solution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200" b="0" dirty="0" smtClean="0"/>
              <a:t>FABs linked back</a:t>
            </a:r>
            <a:endParaRPr kumimoji="0" lang="en-A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114048" y="1891702"/>
            <a:ext cx="1514902" cy="122829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Value proposition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200" b="0" dirty="0" smtClean="0"/>
              <a:t>A new way</a:t>
            </a:r>
            <a:endParaRPr kumimoji="0" lang="en-A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730275" y="3060072"/>
            <a:ext cx="1514902" cy="122829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Emotional impact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200" b="0" dirty="0" smtClean="0"/>
              <a:t>Humanise problem</a:t>
            </a:r>
            <a:endParaRPr kumimoji="0" lang="en-A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352832" y="4288370"/>
            <a:ext cx="1514902" cy="122829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Drowning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200" b="0" dirty="0" smtClean="0"/>
              <a:t>Intensify problem – degree &amp; closeness</a:t>
            </a:r>
            <a:endParaRPr kumimoji="0" lang="en-A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999257" y="1831774"/>
            <a:ext cx="1514902" cy="122829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Reframe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200" b="0" dirty="0" smtClean="0"/>
              <a:t>Unrecognised need, problem, assumption</a:t>
            </a:r>
            <a:endParaRPr kumimoji="0" lang="en-A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45828" y="3084393"/>
            <a:ext cx="1514902" cy="122829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dirty="0" smtClean="0"/>
              <a:t>Warmer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200" b="0" dirty="0" smtClean="0"/>
              <a:t>Build credibility; demonstrate empathy</a:t>
            </a:r>
            <a:endParaRPr kumimoji="0" lang="en-A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313899" y="1364776"/>
            <a:ext cx="0" cy="48040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13899" y="6168788"/>
            <a:ext cx="854349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34684" y="6168787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intrigued</a:t>
            </a:r>
            <a:endParaRPr lang="en-A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38822" y="6182435"/>
            <a:ext cx="918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drowning</a:t>
            </a:r>
            <a:endParaRPr lang="en-A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1681" y="6182435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involved</a:t>
            </a:r>
            <a:endParaRPr lang="en-A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963836" y="6182435"/>
            <a:ext cx="790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relieved</a:t>
            </a:r>
            <a:endParaRPr lang="en-A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" y="1583925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positive</a:t>
            </a:r>
            <a:endParaRPr lang="en-A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9343" y="354465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neutral</a:t>
            </a:r>
            <a:endParaRPr lang="en-A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9343" y="5566793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negative</a:t>
            </a:r>
            <a:endParaRPr lang="en-AU" sz="14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1815152" y="2920621"/>
            <a:ext cx="300251" cy="1993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054770" y="3120000"/>
            <a:ext cx="602830" cy="11683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4717608" y="4188680"/>
            <a:ext cx="300251" cy="1993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6127696" y="3060072"/>
            <a:ext cx="300251" cy="1993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7508111" y="2035791"/>
            <a:ext cx="300251" cy="1993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146412" y="0"/>
            <a:ext cx="6441743" cy="962025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</a:t>
            </a:r>
            <a:r>
              <a:rPr lang="en-A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missing piece</a:t>
            </a:r>
            <a:endParaRPr lang="en-A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232012" y="0"/>
            <a:ext cx="8584441" cy="962025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reality for many of us in </a:t>
            </a:r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                mature </a:t>
            </a:r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market,  B2B sales orgs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501" y="1325065"/>
            <a:ext cx="77655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Innovation capability </a:t>
            </a: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 quite low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Cheaper overseas competition </a:t>
            </a: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 on the rise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Threat </a:t>
            </a:r>
            <a:r>
              <a:rPr lang="en-AU" sz="2000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disruption ever </a:t>
            </a: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Perceived commoditisation </a:t>
            </a:r>
            <a:r>
              <a:rPr lang="en-AU" sz="2000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reins </a:t>
            </a: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supreme</a:t>
            </a: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7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232012" y="0"/>
            <a:ext cx="8584441" cy="962025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great irony in the way we react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501" y="1325065"/>
            <a:ext cx="75335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Perceived discretionary costs come into focus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 of mobilisation comes under </a:t>
            </a:r>
            <a:r>
              <a:rPr lang="en-AU" sz="2000" dirty="0" err="1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crutiny</a:t>
            </a: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Headcount becomes a “lifeline”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Sometimes the sales team is </a:t>
            </a:r>
            <a:r>
              <a:rPr lang="en-AU" sz="2000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considered part </a:t>
            </a: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the root cause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06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232012" y="0"/>
            <a:ext cx="8584441" cy="962025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great irony in the way we react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501" y="1325065"/>
            <a:ext cx="776557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Perceived discretionary costs come into focus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 of mobilisation comes under scrutiny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Headcount becomes a “lifeline”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Some times the sales team is </a:t>
            </a:r>
            <a:r>
              <a:rPr lang="en-AU" sz="2000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considered part </a:t>
            </a: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the root cause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20366219">
            <a:off x="1207046" y="2566965"/>
            <a:ext cx="57662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wrong</a:t>
            </a:r>
            <a:endParaRPr lang="en-US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4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5661" y="0"/>
            <a:ext cx="8639032" cy="968991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sales team should be the surrogate for absent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product/service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differentiation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4941888"/>
            <a:ext cx="11715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17738"/>
            <a:ext cx="31432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Notched Right Arrow 2"/>
          <p:cNvSpPr>
            <a:spLocks noChangeArrowheads="1"/>
          </p:cNvSpPr>
          <p:nvPr/>
        </p:nvSpPr>
        <p:spPr bwMode="auto">
          <a:xfrm>
            <a:off x="3419475" y="3429000"/>
            <a:ext cx="1296988" cy="360363"/>
          </a:xfrm>
          <a:prstGeom prst="notchedRightArrow">
            <a:avLst>
              <a:gd name="adj1" fmla="val 50000"/>
              <a:gd name="adj2" fmla="val 49988"/>
            </a:avLst>
          </a:prstGeom>
          <a:solidFill>
            <a:srgbClr val="002060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27020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146412" y="0"/>
            <a:ext cx="6441743" cy="962025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Go back to the future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500" y="1325065"/>
            <a:ext cx="79839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David </a:t>
            </a:r>
            <a:r>
              <a:rPr lang="en-AU" sz="2000" dirty="0" err="1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Maister’s</a:t>
            </a: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classic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Put your organisation to the brutal “come to Jesus” chat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Re-engineer the sales team if you </a:t>
            </a:r>
            <a:r>
              <a:rPr lang="en-AU" sz="2000" dirty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cannot innovate the product </a:t>
            </a: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service for differentiation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“the trusted advisor”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146412" y="0"/>
            <a:ext cx="6441743" cy="962025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How?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501" y="1761793"/>
            <a:ext cx="77655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Enmesh the Sales Exec with the customer …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first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Ensure the new role design gives the “unfair advantage”</a:t>
            </a: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5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146412" y="0"/>
            <a:ext cx="6441743" cy="962025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How?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501" y="1325065"/>
            <a:ext cx="77655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7797" y="2967335"/>
            <a:ext cx="2608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Imagine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2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Next Level Sales System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09575" y="1903413"/>
            <a:ext cx="8434388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Sales team </a:t>
            </a:r>
            <a:r>
              <a:rPr lang="en-A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optimisation and </a:t>
            </a: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Sales exec effectiveness </a:t>
            </a:r>
            <a:r>
              <a:rPr lang="en-A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system </a:t>
            </a: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tailored for any business-to-business sales organisation</a:t>
            </a:r>
          </a:p>
          <a:p>
            <a:pPr>
              <a:spcBef>
                <a:spcPct val="40000"/>
              </a:spcBef>
              <a:defRPr/>
            </a:pP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End-to-end </a:t>
            </a:r>
            <a:r>
              <a:rPr lang="en-A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suite of </a:t>
            </a: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modellers, designers, mappers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review, challenge, renew </a:t>
            </a:r>
            <a:r>
              <a:rPr lang="en-AU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salesteam</a:t>
            </a:r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utilisation</a:t>
            </a:r>
            <a:r>
              <a:rPr lang="en-A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strategy, benchmarks</a:t>
            </a:r>
          </a:p>
          <a:p>
            <a:pPr lvl="2">
              <a:spcBef>
                <a:spcPct val="40000"/>
              </a:spcBef>
              <a:defRPr/>
            </a:pPr>
            <a:r>
              <a:rPr lang="en-A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optimise sales process</a:t>
            </a:r>
            <a:r>
              <a:rPr lang="en-A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A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system, team performance</a:t>
            </a:r>
          </a:p>
          <a:p>
            <a:pPr lvl="2">
              <a:spcBef>
                <a:spcPct val="40000"/>
              </a:spcBef>
              <a:defRPr/>
            </a:pPr>
            <a:endParaRPr lang="en-A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146412" y="0"/>
            <a:ext cx="6441743" cy="962025"/>
          </a:xfrm>
        </p:spPr>
        <p:txBody>
          <a:bodyPr/>
          <a:lstStyle/>
          <a:p>
            <a:r>
              <a:rPr lang="en-A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Keh</a:t>
            </a:r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501" y="1325065"/>
            <a:ext cx="77655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0063" y="2271299"/>
            <a:ext cx="574388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3">
                    <a:lumMod val="8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Are we now telling</a:t>
            </a:r>
          </a:p>
          <a:p>
            <a:pPr algn="ctr"/>
            <a:r>
              <a:rPr lang="en-US" sz="5400" dirty="0" smtClean="0">
                <a:ln w="11430"/>
                <a:solidFill>
                  <a:schemeClr val="accent3">
                    <a:lumMod val="8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Sales teams to stop</a:t>
            </a:r>
            <a:endParaRPr lang="en-AU" sz="5400" dirty="0" smtClean="0">
              <a:solidFill>
                <a:schemeClr val="accent3">
                  <a:lumMod val="85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AU" sz="5400" b="1" cap="none" spc="0" dirty="0" smtClean="0">
                <a:ln w="11430"/>
                <a:solidFill>
                  <a:schemeClr val="accent3">
                    <a:lumMod val="8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Tahoma" pitchFamily="34" charset="0"/>
                <a:cs typeface="Tahoma" pitchFamily="34" charset="0"/>
              </a:rPr>
              <a:t>Selling???</a:t>
            </a:r>
            <a:endParaRPr lang="en-US" sz="5400" b="1" cap="none" spc="0" dirty="0">
              <a:ln w="11430"/>
              <a:solidFill>
                <a:schemeClr val="accent3">
                  <a:lumMod val="8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0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09433" y="0"/>
            <a:ext cx="8284191" cy="962025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entirely different customer conversation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501" y="1325065"/>
            <a:ext cx="77655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325065"/>
            <a:ext cx="73247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5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09433" y="0"/>
            <a:ext cx="8284191" cy="962025"/>
          </a:xfrm>
        </p:spPr>
        <p:txBody>
          <a:bodyPr/>
          <a:lstStyle/>
          <a:p>
            <a:r>
              <a:rPr lang="en-A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Be the trusted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</a:t>
            </a:r>
            <a:r>
              <a:rPr lang="en-A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artner</a:t>
            </a:r>
            <a:r>
              <a:rPr lang="en-A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first … </a:t>
            </a:r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                    then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</a:t>
            </a:r>
            <a:r>
              <a:rPr lang="en-A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erform</a:t>
            </a:r>
            <a:r>
              <a:rPr lang="en-A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sales and service</a:t>
            </a:r>
            <a:endParaRPr lang="en-A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501" y="1325065"/>
            <a:ext cx="77655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325065"/>
            <a:ext cx="73247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764275" y="0"/>
            <a:ext cx="7478973" cy="962025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To what extent is your sales and service part of your trusted partner model?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501" y="1325065"/>
            <a:ext cx="77655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1789215"/>
            <a:ext cx="8485470" cy="398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3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09433" y="0"/>
            <a:ext cx="8284191" cy="962025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entirely different </a:t>
            </a:r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on-going          customer </a:t>
            </a:r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conversation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501" y="1325065"/>
            <a:ext cx="77655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5373" y="2967335"/>
            <a:ext cx="4173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Quid pro quo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6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146412" y="0"/>
            <a:ext cx="6441743" cy="962025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quid pro quo for sustainably increased loyalty and </a:t>
            </a:r>
            <a:r>
              <a:rPr lang="en-A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RoI</a:t>
            </a:r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501" y="1638963"/>
            <a:ext cx="776557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Written into your preferred supplier agreements …           off-setting / deflecting from price / rate review focus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Elevate the Sales Exec to program director and consequently provides the “unfair advantage”</a:t>
            </a: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9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146412" y="0"/>
            <a:ext cx="6441743" cy="962025"/>
          </a:xfrm>
        </p:spPr>
        <p:txBody>
          <a:bodyPr/>
          <a:lstStyle/>
          <a:p>
            <a:r>
              <a:rPr lang="en-A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Systemitise</a:t>
            </a:r>
            <a:r>
              <a:rPr lang="en-A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your challenge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501" y="1325065"/>
            <a:ext cx="77655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Don’t leave this to individual Sales Execs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More sales and/or product-application is the last thing Sales Execs need and customers want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“the trusted advisor”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3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What is Sales team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optimisation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?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StO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46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40" y="0"/>
            <a:ext cx="7083188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40,000 B2B Sales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organisations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82138" y="1603162"/>
            <a:ext cx="8270544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least “a handful of road warriors”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Large, heterogeneous collection of customers and prospects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Repeat visits to align with repeat order consumable products or services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Customers have multiple </a:t>
            </a:r>
            <a:r>
              <a:rPr lang="en-AU" sz="2200" b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easily switchable </a:t>
            </a: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supplier choice</a:t>
            </a:r>
          </a:p>
          <a:p>
            <a:pPr lvl="2">
              <a:spcBef>
                <a:spcPct val="40000"/>
              </a:spcBef>
              <a:defRPr/>
            </a:pPr>
            <a:endParaRPr lang="en-A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4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40" y="0"/>
            <a:ext cx="7083188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40,000 B2B Sales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organisations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     are sub-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optimised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82138" y="1603162"/>
            <a:ext cx="8270544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least “a handful of road warriors”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Large, heterogeneous collection of customers and prospects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Repeat visits to align with repeat order consumable products or services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Customer has switchable supplier choice</a:t>
            </a:r>
          </a:p>
          <a:p>
            <a:pPr lvl="2">
              <a:spcBef>
                <a:spcPct val="40000"/>
              </a:spcBef>
              <a:defRPr/>
            </a:pPr>
            <a:endParaRPr lang="en-A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What is Sales team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optimisation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? (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StO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95927" y="1807879"/>
            <a:ext cx="8461469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Analytics that align Sales team design and process with classification of customer base and profiling of prospect pool 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Maximum productivity and </a:t>
            </a:r>
            <a:r>
              <a:rPr lang="en-AU" sz="18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RoI</a:t>
            </a: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from resource available</a:t>
            </a:r>
          </a:p>
          <a:p>
            <a:pPr lvl="1">
              <a:spcBef>
                <a:spcPct val="40000"/>
              </a:spcBef>
              <a:defRPr/>
            </a:pPr>
            <a:endParaRPr lang="en-AU" sz="1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Science of engineering a sales team to a tailored system 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Mobilise resource to best utilisation for maximum realisation</a:t>
            </a:r>
          </a:p>
          <a:p>
            <a:pPr>
              <a:spcBef>
                <a:spcPct val="40000"/>
              </a:spcBef>
              <a:defRPr/>
            </a:pP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spcBef>
                <a:spcPct val="40000"/>
              </a:spcBef>
              <a:defRPr/>
            </a:pPr>
            <a:endParaRPr lang="en-A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5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What is Sales team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optimisation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? (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StO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255594" y="1180081"/>
            <a:ext cx="7561074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Right person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Right time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Right frequency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Right reason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Right value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Right partnership framework</a:t>
            </a:r>
          </a:p>
          <a:p>
            <a:pPr lvl="1">
              <a:spcBef>
                <a:spcPct val="40000"/>
              </a:spcBef>
              <a:defRPr/>
            </a:pPr>
            <a:endParaRPr lang="en-A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spcBef>
                <a:spcPct val="40000"/>
              </a:spcBef>
              <a:defRPr/>
            </a:pPr>
            <a:endParaRPr lang="en-A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9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Problem solved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269242" y="1439389"/>
            <a:ext cx="7561074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Failure to deliver maximum revenue/margin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From under-productivity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Due to lack of sales system</a:t>
            </a:r>
          </a:p>
          <a:p>
            <a:pPr lvl="1">
              <a:spcBef>
                <a:spcPct val="40000"/>
              </a:spcBef>
              <a:defRPr/>
            </a:pPr>
            <a:endParaRPr lang="en-A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spcBef>
                <a:spcPct val="40000"/>
              </a:spcBef>
              <a:defRPr/>
            </a:pPr>
            <a:endParaRPr lang="en-A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26271</TotalTime>
  <Words>963</Words>
  <Application>Microsoft Office PowerPoint</Application>
  <PresentationFormat>On-screen Show (4:3)</PresentationFormat>
  <Paragraphs>373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Blank Presentation</vt:lpstr>
      <vt:lpstr>PowerPoint Presentation</vt:lpstr>
      <vt:lpstr>The Next Level ….                        What we do and how we do it</vt:lpstr>
      <vt:lpstr>The Next Level Sales System</vt:lpstr>
      <vt:lpstr>What is Sales team optimisation? (StO)</vt:lpstr>
      <vt:lpstr>40,000 B2B Sales organisations</vt:lpstr>
      <vt:lpstr>40,000 B2B Sales organisations         are sub-optimised</vt:lpstr>
      <vt:lpstr>What is Sales team optimisation? (StO)</vt:lpstr>
      <vt:lpstr>What is Sales team optimisation? (StO)</vt:lpstr>
      <vt:lpstr>Problem solved</vt:lpstr>
      <vt:lpstr>Problem solved … BUT …</vt:lpstr>
      <vt:lpstr>But … optimise what? … challenge first</vt:lpstr>
      <vt:lpstr>The context for many Oz B2B sales orgs</vt:lpstr>
      <vt:lpstr>The decline of relationship selling</vt:lpstr>
      <vt:lpstr>The rise of challenger selling</vt:lpstr>
      <vt:lpstr>The Challenger Sale</vt:lpstr>
      <vt:lpstr>Challenger selling key features</vt:lpstr>
      <vt:lpstr>Challenger selling key features</vt:lpstr>
      <vt:lpstr>Teaching the customer what they don’t know but should</vt:lpstr>
      <vt:lpstr>Not just any teaching …. Commercial teaching</vt:lpstr>
      <vt:lpstr>Commercial teaching model</vt:lpstr>
      <vt:lpstr>Converting sales relationships     to business partnerships</vt:lpstr>
      <vt:lpstr>The missing piece</vt:lpstr>
      <vt:lpstr>The reality for many of us in                     mature market,  B2B sales orgs</vt:lpstr>
      <vt:lpstr>The great irony in the way we react</vt:lpstr>
      <vt:lpstr>The great irony in the way we react</vt:lpstr>
      <vt:lpstr>The sales team should be the surrogate for absent product/service differentiation</vt:lpstr>
      <vt:lpstr>Go back to the future</vt:lpstr>
      <vt:lpstr>How?</vt:lpstr>
      <vt:lpstr>How?</vt:lpstr>
      <vt:lpstr>Keh?</vt:lpstr>
      <vt:lpstr>The entirely different customer conversation</vt:lpstr>
      <vt:lpstr>Be the trusted partner first …                         then perform sales and service</vt:lpstr>
      <vt:lpstr>To what extent is your sales and service part of your trusted partner model?</vt:lpstr>
      <vt:lpstr>The entirely different on-going          customer conversation</vt:lpstr>
      <vt:lpstr>The quid pro quo for sustainably increased loyalty and RoI?</vt:lpstr>
      <vt:lpstr>Systemitise your challenge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Glenn Guilfoyle</dc:creator>
  <cp:lastModifiedBy>GG</cp:lastModifiedBy>
  <cp:revision>1112</cp:revision>
  <cp:lastPrinted>2005-06-09T13:02:49Z</cp:lastPrinted>
  <dcterms:created xsi:type="dcterms:W3CDTF">2004-09-23T23:12:29Z</dcterms:created>
  <dcterms:modified xsi:type="dcterms:W3CDTF">2015-10-22T19:24:24Z</dcterms:modified>
</cp:coreProperties>
</file>