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1" r:id="rId3"/>
    <p:sldId id="263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F82-2D38-4067-A560-57B22E185A9C}" type="datetimeFigureOut">
              <a:rPr lang="en-US" smtClean="0"/>
              <a:pPr/>
              <a:t>10/18/2010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93DC7-59B2-43E5-9EF8-A171CEFA6104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5CF0B0-D3B2-4AFA-9A3D-5200CD27D3A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1FEBFF-ADD2-4C46-A9E3-7E49AC63109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5736D-9A0D-48B1-A208-3584F25FBD2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CB3F26-5F2F-41A1-BD20-92EC71E99B8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CFEB-B425-4201-8585-7D8FC686A02F}" type="datetime1">
              <a:rPr lang="en-US" smtClean="0"/>
              <a:pPr/>
              <a:t>10/18/2010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48C4-9AF2-4C5B-AC83-64166425C4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45FF-E8F2-4C6C-9117-5A2AFF6FEB5F}" type="datetime1">
              <a:rPr lang="en-US" smtClean="0"/>
              <a:pPr/>
              <a:t>10/18/2010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48C4-9AF2-4C5B-AC83-64166425C4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2F96-88BD-4019-B188-2B455C9A5520}" type="datetime1">
              <a:rPr lang="en-US" smtClean="0"/>
              <a:pPr/>
              <a:t>10/18/2010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48C4-9AF2-4C5B-AC83-64166425C4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E245-A6EC-4D63-8341-8EE86D2B108E}" type="datetime1">
              <a:rPr lang="en-US" smtClean="0"/>
              <a:pPr/>
              <a:t>10/18/2010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48C4-9AF2-4C5B-AC83-64166425C4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B992-650B-4ABE-B91B-A635960DD201}" type="datetime1">
              <a:rPr lang="en-US" smtClean="0"/>
              <a:pPr/>
              <a:t>10/18/2010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48C4-9AF2-4C5B-AC83-64166425C4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8BC3-6C2E-4AD2-AC1D-3D3300279523}" type="datetime1">
              <a:rPr lang="en-US" smtClean="0"/>
              <a:pPr/>
              <a:t>10/18/2010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48C4-9AF2-4C5B-AC83-64166425C4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CB516-55A5-45AA-9F32-3416FBA9BBE1}" type="datetime1">
              <a:rPr lang="en-US" smtClean="0"/>
              <a:pPr/>
              <a:t>10/18/2010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48C4-9AF2-4C5B-AC83-64166425C4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3F83-3246-4A56-B54F-7353A548CDDD}" type="datetime1">
              <a:rPr lang="en-US" smtClean="0"/>
              <a:pPr/>
              <a:t>10/18/2010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48C4-9AF2-4C5B-AC83-64166425C4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BA48-C49D-4238-8A4F-4D6D5C66987B}" type="datetime1">
              <a:rPr lang="en-US" smtClean="0"/>
              <a:pPr/>
              <a:t>10/18/2010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48C4-9AF2-4C5B-AC83-64166425C4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3C55-DDA5-4C14-B437-7ED12066C7FD}" type="datetime1">
              <a:rPr lang="en-US" smtClean="0"/>
              <a:pPr/>
              <a:t>10/18/2010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48C4-9AF2-4C5B-AC83-64166425C4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2B21F-E1D5-40D6-A3B9-2FDC93658901}" type="datetime1">
              <a:rPr lang="en-US" smtClean="0"/>
              <a:pPr/>
              <a:t>10/18/2010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48C4-9AF2-4C5B-AC83-64166425C4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5B1B9-763B-45A1-BAB4-AFF354CFC38D}" type="datetime1">
              <a:rPr lang="en-US" smtClean="0"/>
              <a:pPr/>
              <a:t>10/18/2010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248C4-9AF2-4C5B-AC83-64166425C4FB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sz="2800" b="1" dirty="0" smtClean="0">
                <a:solidFill>
                  <a:srgbClr val="000066"/>
                </a:solidFill>
              </a:rPr>
              <a:t>QODRANTS - the mnemonic</a:t>
            </a:r>
            <a:endParaRPr lang="en-US" sz="2800" dirty="0" smtClean="0"/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51013"/>
            <a:ext cx="8305800" cy="4114800"/>
          </a:xfrm>
        </p:spPr>
        <p:txBody>
          <a:bodyPr/>
          <a:lstStyle/>
          <a:p>
            <a:r>
              <a:rPr lang="en-US" sz="2000" b="1" dirty="0" smtClean="0"/>
              <a:t>Q = quota</a:t>
            </a:r>
          </a:p>
          <a:p>
            <a:pPr lvl="1"/>
            <a:r>
              <a:rPr lang="en-US" sz="1600" b="1" dirty="0" smtClean="0"/>
              <a:t> </a:t>
            </a:r>
            <a:r>
              <a:rPr lang="en-US" sz="1800" b="1" dirty="0" err="1" smtClean="0"/>
              <a:t>ie</a:t>
            </a:r>
            <a:r>
              <a:rPr lang="en-US" sz="1800" b="1" dirty="0" smtClean="0"/>
              <a:t> in your pre call preparation know what current quota/share of potential business loyalty you enjoy from this customer/prospect and prepare to update when F2F       </a:t>
            </a:r>
            <a:r>
              <a:rPr lang="en-US" sz="1600" b="1" dirty="0" smtClean="0"/>
              <a:t>                             </a:t>
            </a:r>
            <a:endParaRPr lang="en-US" sz="1400" b="1" dirty="0" smtClean="0"/>
          </a:p>
          <a:p>
            <a:pPr lvl="2"/>
            <a:r>
              <a:rPr lang="en-US" sz="1600" b="1" i="1" dirty="0" err="1" smtClean="0"/>
              <a:t>eg</a:t>
            </a:r>
            <a:r>
              <a:rPr lang="en-US" sz="1600" b="1" i="1" dirty="0" smtClean="0"/>
              <a:t>. CV = $5000,  total equipment value = $50000, therefore 10%</a:t>
            </a:r>
          </a:p>
          <a:p>
            <a:endParaRPr lang="en-US" sz="1800" b="1" dirty="0" smtClean="0"/>
          </a:p>
          <a:p>
            <a:r>
              <a:rPr lang="en-US" sz="2000" b="1" dirty="0" smtClean="0"/>
              <a:t>O = objective</a:t>
            </a:r>
          </a:p>
          <a:p>
            <a:pPr lvl="1"/>
            <a:r>
              <a:rPr lang="en-US" sz="1800" b="1" dirty="0" smtClean="0"/>
              <a:t> </a:t>
            </a:r>
            <a:r>
              <a:rPr lang="en-US" sz="1800" b="1" dirty="0" err="1" smtClean="0"/>
              <a:t>ie</a:t>
            </a:r>
            <a:r>
              <a:rPr lang="en-US" sz="1800" b="1" dirty="0" smtClean="0"/>
              <a:t> in your pre call preparation, ensure that you have a specific and clear objective that supports progression and represents implementation of your chosen progression tactic….ensure you have the right audience for your objective </a:t>
            </a:r>
          </a:p>
          <a:p>
            <a:pPr lvl="2"/>
            <a:r>
              <a:rPr lang="en-US" sz="1600" b="1" i="1" dirty="0" err="1" smtClean="0"/>
              <a:t>eg</a:t>
            </a:r>
            <a:r>
              <a:rPr lang="en-US" sz="1600" b="1" i="1" dirty="0" smtClean="0"/>
              <a:t>. To get the customer/prospect to visit a reference site</a:t>
            </a:r>
            <a:r>
              <a:rPr lang="en-US" sz="1600" b="1" dirty="0" smtClean="0"/>
              <a:t>                                                                                          </a:t>
            </a:r>
            <a:r>
              <a:rPr lang="en-US" sz="1000" b="1" dirty="0" smtClean="0"/>
              <a:t>	</a:t>
            </a:r>
          </a:p>
          <a:p>
            <a:endParaRPr lang="en-US" sz="18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72272"/>
            <a:ext cx="9144000" cy="285728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2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sz="2800" b="1" dirty="0" smtClean="0">
                <a:solidFill>
                  <a:srgbClr val="000066"/>
                </a:solidFill>
              </a:rPr>
              <a:t>QODRANTS - the mnemonic</a:t>
            </a:r>
            <a:endParaRPr lang="en-US" sz="2800" dirty="0" smtClean="0"/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388" y="1298575"/>
            <a:ext cx="8305800" cy="4114800"/>
          </a:xfrm>
        </p:spPr>
        <p:txBody>
          <a:bodyPr/>
          <a:lstStyle/>
          <a:p>
            <a:r>
              <a:rPr lang="en-US" sz="2000" b="1" smtClean="0"/>
              <a:t>D = discussion</a:t>
            </a:r>
          </a:p>
          <a:p>
            <a:pPr lvl="1"/>
            <a:r>
              <a:rPr lang="en-US" sz="1400" b="1" smtClean="0"/>
              <a:t> </a:t>
            </a:r>
            <a:r>
              <a:rPr lang="en-US" sz="1800" b="1" smtClean="0"/>
              <a:t>ie Tell your audience your objective up front , and gear your discussion to be flexible but importantly to deliver on your objective</a:t>
            </a:r>
          </a:p>
          <a:p>
            <a:pPr lvl="2"/>
            <a:r>
              <a:rPr lang="en-US" sz="1600" b="1" i="1" smtClean="0">
                <a:solidFill>
                  <a:srgbClr val="C00000"/>
                </a:solidFill>
              </a:rPr>
              <a:t>Link to SPIN SELLING</a:t>
            </a:r>
          </a:p>
          <a:p>
            <a:endParaRPr lang="en-US" sz="1800" b="1" smtClean="0"/>
          </a:p>
          <a:p>
            <a:pPr>
              <a:lnSpc>
                <a:spcPct val="80000"/>
              </a:lnSpc>
            </a:pPr>
            <a:endParaRPr lang="en-US" sz="1800" b="1" i="1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643710"/>
            <a:ext cx="9144000" cy="21429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sz="2800" b="1" dirty="0" smtClean="0">
                <a:solidFill>
                  <a:srgbClr val="000066"/>
                </a:solidFill>
              </a:rPr>
              <a:t>QODRANTS - the mnemonic</a:t>
            </a:r>
            <a:endParaRPr lang="en-US" sz="2800" dirty="0" smtClean="0"/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428736"/>
            <a:ext cx="8286808" cy="5070494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 smtClean="0"/>
              <a:t>R = resulting commitment</a:t>
            </a:r>
          </a:p>
          <a:p>
            <a:pPr lvl="1"/>
            <a:r>
              <a:rPr lang="en-US" sz="1400" b="1" dirty="0" smtClean="0"/>
              <a:t> </a:t>
            </a:r>
            <a:r>
              <a:rPr lang="en-US" sz="1800" b="1" dirty="0" err="1" smtClean="0"/>
              <a:t>ie</a:t>
            </a:r>
            <a:r>
              <a:rPr lang="en-US" sz="1800" b="1" dirty="0" smtClean="0"/>
              <a:t> ensure, as part of your preparation (contingency planning) and as part of your discussion, that there is some form of bilateral commitment reached                                                                                                </a:t>
            </a:r>
            <a:r>
              <a:rPr lang="en-US" sz="1600" b="1" i="1" dirty="0" err="1" smtClean="0"/>
              <a:t>eg</a:t>
            </a:r>
            <a:r>
              <a:rPr lang="en-US" sz="1600" b="1" i="1" dirty="0" smtClean="0"/>
              <a:t>.  after failing to get the full objective, a commitment is reached that if you provide some specifically requested technical data, then the customer/ prospect will visit a reference </a:t>
            </a:r>
            <a:r>
              <a:rPr lang="en-US" sz="1600" b="1" i="1" dirty="0" smtClean="0"/>
              <a:t>site</a:t>
            </a:r>
          </a:p>
          <a:p>
            <a:pPr lvl="1"/>
            <a:endParaRPr lang="en-US" sz="1600" b="1" i="1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A = action</a:t>
            </a:r>
            <a:r>
              <a:rPr lang="en-US" sz="1800" b="1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800" b="1" dirty="0" err="1" smtClean="0"/>
              <a:t>ie</a:t>
            </a:r>
            <a:r>
              <a:rPr lang="en-US" sz="1800" b="1" dirty="0" smtClean="0"/>
              <a:t> ensure that there is some form of </a:t>
            </a:r>
            <a:r>
              <a:rPr lang="en-US" sz="1800" b="1" dirty="0" err="1" smtClean="0"/>
              <a:t>fulfilment</a:t>
            </a:r>
            <a:r>
              <a:rPr lang="en-US" sz="1800" b="1" dirty="0" smtClean="0"/>
              <a:t> action </a:t>
            </a:r>
            <a:r>
              <a:rPr lang="en-US" sz="1800" b="1" dirty="0" err="1" smtClean="0"/>
              <a:t>encumbent</a:t>
            </a:r>
            <a:r>
              <a:rPr lang="en-US" sz="1800" b="1" dirty="0" smtClean="0"/>
              <a:t> on at least one party as a result of the commitment reached 			              		     </a:t>
            </a:r>
            <a:r>
              <a:rPr lang="en-US" sz="1600" b="1" i="1" dirty="0" err="1" smtClean="0"/>
              <a:t>eg</a:t>
            </a:r>
            <a:r>
              <a:rPr lang="en-US" sz="1600" b="1" i="1" dirty="0" smtClean="0"/>
              <a:t>. you will arrange the reference site access; the customer/prospect will make direct confirmation with </a:t>
            </a:r>
            <a:r>
              <a:rPr lang="en-US" sz="1600" b="1" i="1" dirty="0" smtClean="0"/>
              <a:t>referee</a:t>
            </a:r>
          </a:p>
          <a:p>
            <a:pPr lvl="1">
              <a:lnSpc>
                <a:spcPct val="80000"/>
              </a:lnSpc>
            </a:pPr>
            <a:endParaRPr lang="en-US" sz="1600" b="1" i="1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N = next contact </a:t>
            </a:r>
            <a:r>
              <a:rPr lang="en-US" sz="2000" b="1" dirty="0" smtClean="0"/>
              <a:t>– </a:t>
            </a:r>
            <a:r>
              <a:rPr lang="en-US" sz="2000" b="1" dirty="0" smtClean="0"/>
              <a:t>what/when</a:t>
            </a:r>
            <a:endParaRPr lang="en-US" sz="1800" b="1" dirty="0" smtClean="0"/>
          </a:p>
          <a:p>
            <a:pPr lvl="1">
              <a:lnSpc>
                <a:spcPct val="80000"/>
              </a:lnSpc>
            </a:pPr>
            <a:r>
              <a:rPr lang="en-US" sz="1800" b="1" dirty="0" err="1" smtClean="0"/>
              <a:t>ie</a:t>
            </a:r>
            <a:r>
              <a:rPr lang="en-US" sz="1800" b="1" dirty="0" smtClean="0"/>
              <a:t> as a result of the type of action(s), what type of contact will ensue and when </a:t>
            </a:r>
            <a:r>
              <a:rPr lang="en-US" sz="1400" b="1" dirty="0" smtClean="0"/>
              <a:t>                                                                                                                   </a:t>
            </a:r>
            <a:r>
              <a:rPr lang="en-US" sz="1600" b="1" i="1" dirty="0" err="1" smtClean="0"/>
              <a:t>eg</a:t>
            </a:r>
            <a:r>
              <a:rPr lang="en-US" sz="1600" b="1" i="1" dirty="0" smtClean="0"/>
              <a:t>  you will make a follow up F2F to check on reference site </a:t>
            </a:r>
            <a:r>
              <a:rPr lang="en-US" sz="1600" b="1" i="1" dirty="0" smtClean="0"/>
              <a:t>visit</a:t>
            </a:r>
          </a:p>
          <a:p>
            <a:pPr lvl="1">
              <a:lnSpc>
                <a:spcPct val="80000"/>
              </a:lnSpc>
            </a:pPr>
            <a:endParaRPr lang="en-US" sz="1600" b="1" i="1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T = timing of next visit</a:t>
            </a:r>
            <a:r>
              <a:rPr lang="en-US" sz="1800" b="1" dirty="0" smtClean="0"/>
              <a:t> – </a:t>
            </a:r>
            <a:r>
              <a:rPr lang="en-US" sz="2000" b="1" dirty="0" smtClean="0"/>
              <a:t>which kicks off the cycle again as it leads back to the visit 	objective</a:t>
            </a:r>
          </a:p>
          <a:p>
            <a:pPr lvl="1">
              <a:lnSpc>
                <a:spcPct val="80000"/>
              </a:lnSpc>
            </a:pPr>
            <a:r>
              <a:rPr lang="en-US" sz="1800" b="1" dirty="0" err="1" smtClean="0"/>
              <a:t>ie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diarise</a:t>
            </a:r>
            <a:r>
              <a:rPr lang="en-US" sz="1800" b="1" dirty="0" smtClean="0"/>
              <a:t> next contact before leaving current contact (best case)……. (minimum case) in-principle timing agreed with specific timing for confirmation contact                    </a:t>
            </a:r>
            <a:r>
              <a:rPr lang="en-US" sz="1400" b="1" dirty="0" smtClean="0"/>
              <a:t>	 </a:t>
            </a:r>
            <a:r>
              <a:rPr lang="en-US" sz="1600" b="1" i="1" dirty="0" err="1" smtClean="0"/>
              <a:t>eg</a:t>
            </a:r>
            <a:r>
              <a:rPr lang="en-US" sz="1600" dirty="0" smtClean="0"/>
              <a:t>.</a:t>
            </a:r>
            <a:r>
              <a:rPr lang="en-US" sz="1600" b="1" dirty="0" smtClean="0"/>
              <a:t> </a:t>
            </a:r>
            <a:r>
              <a:rPr lang="en-US" sz="1600" b="1" i="1" dirty="0" smtClean="0"/>
              <a:t>visit on July 23, 3pm; 4 weeks after reference site visit date</a:t>
            </a:r>
          </a:p>
          <a:p>
            <a:endParaRPr lang="en-US" sz="1800" b="1" i="1" dirty="0" smtClean="0"/>
          </a:p>
          <a:p>
            <a:endParaRPr lang="en-US" sz="18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643710"/>
            <a:ext cx="9144000" cy="21429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sz="2800" b="1" dirty="0" smtClean="0">
                <a:solidFill>
                  <a:srgbClr val="000066"/>
                </a:solidFill>
              </a:rPr>
              <a:t>QODRANTS - the mnemonic</a:t>
            </a:r>
            <a:endParaRPr lang="en-US" sz="2800" dirty="0" smtClean="0"/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143000"/>
            <a:ext cx="83058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b="1" i="1" dirty="0" smtClean="0"/>
          </a:p>
          <a:p>
            <a:pPr>
              <a:lnSpc>
                <a:spcPct val="80000"/>
              </a:lnSpc>
            </a:pPr>
            <a:endParaRPr lang="en-US" sz="2000" b="1" i="1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S = self score</a:t>
            </a:r>
          </a:p>
          <a:p>
            <a:pPr lvl="1">
              <a:lnSpc>
                <a:spcPct val="80000"/>
              </a:lnSpc>
            </a:pPr>
            <a:r>
              <a:rPr lang="en-US" sz="1600" b="1" dirty="0" smtClean="0"/>
              <a:t> </a:t>
            </a:r>
            <a:r>
              <a:rPr lang="en-US" sz="1800" b="1" dirty="0" err="1" smtClean="0"/>
              <a:t>ie</a:t>
            </a:r>
            <a:r>
              <a:rPr lang="en-US" sz="1800" b="1" dirty="0" smtClean="0"/>
              <a:t> immediately after the contact, self assess outcomes </a:t>
            </a:r>
            <a:r>
              <a:rPr lang="en-US" sz="1800" b="1" dirty="0" err="1" smtClean="0"/>
              <a:t>vs</a:t>
            </a:r>
            <a:r>
              <a:rPr lang="en-US" sz="1800" b="1" dirty="0" smtClean="0"/>
              <a:t> objectives, ask “what could I have done better”, and score out of ten against each letter in the mnemonic </a:t>
            </a:r>
          </a:p>
          <a:p>
            <a:pPr lvl="1">
              <a:lnSpc>
                <a:spcPct val="80000"/>
              </a:lnSpc>
            </a:pPr>
            <a:endParaRPr lang="en-US" sz="1800" b="1" i="1" dirty="0" smtClean="0"/>
          </a:p>
          <a:p>
            <a:pPr>
              <a:lnSpc>
                <a:spcPct val="80000"/>
              </a:lnSpc>
            </a:pPr>
            <a:endParaRPr lang="en-US" sz="28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72272"/>
            <a:ext cx="9144000" cy="285728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47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279</Words>
  <Application>Microsoft Office PowerPoint</Application>
  <PresentationFormat>On-screen Show (4:3)</PresentationFormat>
  <Paragraphs>33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QODRANTS - the mnemonic</vt:lpstr>
      <vt:lpstr>QODRANTS - the mnemonic</vt:lpstr>
      <vt:lpstr>QODRANTS - the mnemonic</vt:lpstr>
      <vt:lpstr>QODRANTS - the mnemonic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QODRANTS - the mnemonic</dc:title>
  <dc:creator>Tamara</dc:creator>
  <cp:lastModifiedBy>Tamara</cp:lastModifiedBy>
  <cp:revision>5</cp:revision>
  <dcterms:created xsi:type="dcterms:W3CDTF">2010-10-13T21:04:50Z</dcterms:created>
  <dcterms:modified xsi:type="dcterms:W3CDTF">2010-10-17T21:26:36Z</dcterms:modified>
</cp:coreProperties>
</file>